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371" r:id="rId2"/>
    <p:sldId id="391" r:id="rId3"/>
    <p:sldId id="418" r:id="rId4"/>
    <p:sldId id="419" r:id="rId5"/>
    <p:sldId id="385" r:id="rId6"/>
    <p:sldId id="416" r:id="rId7"/>
    <p:sldId id="420" r:id="rId8"/>
    <p:sldId id="378" r:id="rId9"/>
    <p:sldId id="386" r:id="rId10"/>
    <p:sldId id="379" r:id="rId11"/>
    <p:sldId id="389" r:id="rId12"/>
    <p:sldId id="381" r:id="rId13"/>
    <p:sldId id="382" r:id="rId14"/>
    <p:sldId id="380" r:id="rId15"/>
    <p:sldId id="392" r:id="rId16"/>
    <p:sldId id="393" r:id="rId17"/>
    <p:sldId id="412" r:id="rId18"/>
    <p:sldId id="411" r:id="rId19"/>
    <p:sldId id="410" r:id="rId20"/>
    <p:sldId id="413" r:id="rId21"/>
    <p:sldId id="414" r:id="rId22"/>
    <p:sldId id="403" r:id="rId23"/>
    <p:sldId id="405" r:id="rId24"/>
    <p:sldId id="406" r:id="rId25"/>
    <p:sldId id="407" r:id="rId26"/>
    <p:sldId id="408" r:id="rId27"/>
    <p:sldId id="402" r:id="rId28"/>
    <p:sldId id="390" r:id="rId29"/>
    <p:sldId id="395" r:id="rId30"/>
    <p:sldId id="397" r:id="rId31"/>
    <p:sldId id="398" r:id="rId32"/>
    <p:sldId id="399" r:id="rId33"/>
    <p:sldId id="388" r:id="rId34"/>
    <p:sldId id="401" r:id="rId35"/>
    <p:sldId id="417" r:id="rId3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99"/>
    <a:srgbClr val="808000"/>
    <a:srgbClr val="FF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E67A48-9BF5-437B-9047-AB76F9E2BAFF}" v="3" dt="2024-03-20T23:31:36.3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ndini Krishna Kumar" userId="0c67fe4a-e77b-4f97-9d64-e47588c544a1" providerId="ADAL" clId="{D2E67A48-9BF5-437B-9047-AB76F9E2BAFF}"/>
    <pc:docChg chg="modSld">
      <pc:chgData name="Nandini Krishna Kumar" userId="0c67fe4a-e77b-4f97-9d64-e47588c544a1" providerId="ADAL" clId="{D2E67A48-9BF5-437B-9047-AB76F9E2BAFF}" dt="2024-03-20T23:31:55.225" v="51" actId="14100"/>
      <pc:docMkLst>
        <pc:docMk/>
      </pc:docMkLst>
      <pc:sldChg chg="addSp modSp mod">
        <pc:chgData name="Nandini Krishna Kumar" userId="0c67fe4a-e77b-4f97-9d64-e47588c544a1" providerId="ADAL" clId="{D2E67A48-9BF5-437B-9047-AB76F9E2BAFF}" dt="2024-03-20T23:31:55.225" v="51" actId="14100"/>
        <pc:sldMkLst>
          <pc:docMk/>
          <pc:sldMk cId="3380334843" sldId="416"/>
        </pc:sldMkLst>
        <pc:spChg chg="mod">
          <ac:chgData name="Nandini Krishna Kumar" userId="0c67fe4a-e77b-4f97-9d64-e47588c544a1" providerId="ADAL" clId="{D2E67A48-9BF5-437B-9047-AB76F9E2BAFF}" dt="2024-03-20T23:31:21.962" v="47" actId="14100"/>
          <ac:spMkLst>
            <pc:docMk/>
            <pc:sldMk cId="3380334843" sldId="416"/>
            <ac:spMk id="4" creationId="{D0244246-41B6-2CD0-2429-743486B2DC24}"/>
          </ac:spMkLst>
        </pc:spChg>
        <pc:spChg chg="add mod">
          <ac:chgData name="Nandini Krishna Kumar" userId="0c67fe4a-e77b-4f97-9d64-e47588c544a1" providerId="ADAL" clId="{D2E67A48-9BF5-437B-9047-AB76F9E2BAFF}" dt="2024-03-20T23:31:15.014" v="45" actId="1076"/>
          <ac:spMkLst>
            <pc:docMk/>
            <pc:sldMk cId="3380334843" sldId="416"/>
            <ac:spMk id="5" creationId="{F3F20A55-3FC7-FDBB-3155-931F57B42E4E}"/>
          </ac:spMkLst>
        </pc:spChg>
        <pc:spChg chg="add mod">
          <ac:chgData name="Nandini Krishna Kumar" userId="0c67fe4a-e77b-4f97-9d64-e47588c544a1" providerId="ADAL" clId="{D2E67A48-9BF5-437B-9047-AB76F9E2BAFF}" dt="2024-03-20T23:31:55.225" v="51" actId="14100"/>
          <ac:spMkLst>
            <pc:docMk/>
            <pc:sldMk cId="3380334843" sldId="416"/>
            <ac:spMk id="9" creationId="{24D9D355-88D7-2F3C-A767-EDFB5CD5D031}"/>
          </ac:spMkLst>
        </pc:spChg>
      </pc:sldChg>
      <pc:sldChg chg="modSp mod">
        <pc:chgData name="Nandini Krishna Kumar" userId="0c67fe4a-e77b-4f97-9d64-e47588c544a1" providerId="ADAL" clId="{D2E67A48-9BF5-437B-9047-AB76F9E2BAFF}" dt="2024-03-20T23:30:15.333" v="44" actId="255"/>
        <pc:sldMkLst>
          <pc:docMk/>
          <pc:sldMk cId="3025824056" sldId="420"/>
        </pc:sldMkLst>
        <pc:spChg chg="mod">
          <ac:chgData name="Nandini Krishna Kumar" userId="0c67fe4a-e77b-4f97-9d64-e47588c544a1" providerId="ADAL" clId="{D2E67A48-9BF5-437B-9047-AB76F9E2BAFF}" dt="2024-03-20T23:30:15.333" v="44" actId="255"/>
          <ac:spMkLst>
            <pc:docMk/>
            <pc:sldMk cId="3025824056" sldId="420"/>
            <ac:spMk id="4" creationId="{6C29B8E4-3E26-F5CE-03D4-B2635EACD44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21E5071-CE10-4F7C-940C-59CBC4A3E680}" type="datetimeFigureOut">
              <a:rPr lang="en-AU" smtClean="0"/>
              <a:t>21/03/2024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D0B752A-BAFB-4B4C-9EB5-143C8D71869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420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5207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7515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69586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17564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993151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30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0165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41009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3948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85002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34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2982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5141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03743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7007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30687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69270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7998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6032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B752A-BAFB-4B4C-9EB5-143C8D71869C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450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F34F67-7C59-4633-AF3C-AACED77FDB4E}"/>
              </a:ext>
            </a:extLst>
          </p:cNvPr>
          <p:cNvSpPr/>
          <p:nvPr userDrawn="1"/>
        </p:nvSpPr>
        <p:spPr>
          <a:xfrm>
            <a:off x="0" y="0"/>
            <a:ext cx="12192000" cy="14524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41904" y="181429"/>
            <a:ext cx="11710747" cy="6504214"/>
          </a:xfrm>
          <a:prstGeom prst="rect">
            <a:avLst/>
          </a:prstGeom>
          <a:solidFill>
            <a:srgbClr val="E6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0000" y="2754276"/>
            <a:ext cx="6175828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/>
              <a:t>DATE: 1 May 2019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720000" y="1484784"/>
            <a:ext cx="8544000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133600"/>
            <a:ext cx="8542867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17" y="181429"/>
            <a:ext cx="2037600" cy="7627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F687A6-877B-4B10-9DCC-CCFBE0320F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9168"/>
          <a:stretch/>
        </p:blipFill>
        <p:spPr>
          <a:xfrm>
            <a:off x="239349" y="3067670"/>
            <a:ext cx="11727491" cy="3608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4715AE9-8CDA-478D-9BA0-25836BF704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6" y="355043"/>
            <a:ext cx="1258827" cy="4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5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16083" y="6381329"/>
            <a:ext cx="255917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20000" y="1620000"/>
            <a:ext cx="10752000" cy="452520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59145EA-2E29-4EE5-B19F-48133951BA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82597"/>
            <a:ext cx="8458276" cy="49131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2D0FB7B4-B5BD-4BB8-A980-FAE50EDA35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273912"/>
            <a:ext cx="8542867" cy="228404"/>
          </a:xfrm>
        </p:spPr>
        <p:txBody>
          <a:bodyPr>
            <a:norm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68916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3392" y="6309321"/>
            <a:ext cx="5472608" cy="365125"/>
          </a:xfrm>
        </p:spPr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266098" y="6309321"/>
            <a:ext cx="316302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5703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0001277" y="571501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44413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1904" y="181429"/>
            <a:ext cx="11710747" cy="6504214"/>
          </a:xfrm>
          <a:prstGeom prst="rect">
            <a:avLst/>
          </a:prstGeom>
          <a:solidFill>
            <a:srgbClr val="E6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FB4B9C3-C77B-4C5C-B430-B7DFAC49F5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4113" y="3062172"/>
            <a:ext cx="6972300" cy="3614853"/>
          </a:xfrm>
          <a:solidFill>
            <a:schemeClr val="accent6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3600">
                <a:ln>
                  <a:noFill/>
                </a:ln>
              </a:defRPr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720000" y="2754276"/>
            <a:ext cx="6175828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/>
              <a:t>DATE: 1 May 2019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720000" y="1484784"/>
            <a:ext cx="8544000" cy="648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133600"/>
            <a:ext cx="8542867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17" y="181429"/>
            <a:ext cx="2037600" cy="76273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241904" y="3062172"/>
            <a:ext cx="4722971" cy="36330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11C5502-9B0C-4FD8-9861-92E25FE894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06780" y="5459649"/>
            <a:ext cx="4691338" cy="1036365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buNone/>
              <a:defRPr sz="1100"/>
            </a:lvl1pPr>
            <a:lvl3pPr marL="266700" indent="-266700">
              <a:buFont typeface="Wingdings" panose="05000000000000000000" pitchFamily="2" charset="2"/>
              <a:buChar char="§"/>
              <a:defRPr sz="1100"/>
            </a:lvl3pPr>
          </a:lstStyle>
          <a:p>
            <a:r>
              <a:rPr lang="en-AU" sz="1200" dirty="0">
                <a:solidFill>
                  <a:schemeClr val="bg1"/>
                </a:solidFill>
                <a:latin typeface="+mn-lt"/>
                <a:cs typeface="Arial"/>
              </a:rPr>
              <a:t>Note to user: Replace this image with your own.</a:t>
            </a:r>
          </a:p>
          <a:p>
            <a:pPr marL="266700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+mn-lt"/>
                <a:cs typeface="Arial"/>
              </a:rPr>
              <a:t>Right click on this Placeholder box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+mn-lt"/>
                <a:cs typeface="Arial"/>
              </a:rPr>
              <a:t>Replace image</a:t>
            </a:r>
          </a:p>
          <a:p>
            <a:pPr marL="266700" lvl="2" indent="-266700">
              <a:buFont typeface="Wingdings" panose="05000000000000000000" pitchFamily="2" charset="2"/>
              <a:buChar char="§"/>
            </a:pPr>
            <a:r>
              <a:rPr lang="en-AU" sz="1200" dirty="0">
                <a:solidFill>
                  <a:schemeClr val="bg1"/>
                </a:solidFill>
                <a:latin typeface="+mn-lt"/>
                <a:cs typeface="Arial"/>
              </a:rPr>
              <a:t>Select image and click ‘Resize image to fit in placeholder’)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FBEA08-DD71-4F07-B63F-EFAC558271E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6" y="355043"/>
            <a:ext cx="1258827" cy="4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0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1428" y="181429"/>
            <a:ext cx="11703337" cy="6504214"/>
          </a:xfrm>
          <a:prstGeom prst="rect">
            <a:avLst/>
          </a:prstGeom>
          <a:solidFill>
            <a:srgbClr val="E6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6BFC0-F9A5-4C70-A989-25B9649D21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0825" y="1257300"/>
            <a:ext cx="11704638" cy="5427663"/>
          </a:xfrm>
          <a:solidFill>
            <a:schemeClr val="accent6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4400"/>
            </a:lvl1pPr>
          </a:lstStyle>
          <a:p>
            <a:r>
              <a:rPr lang="en-US" dirty="0"/>
              <a:t>Click icon to add picture</a:t>
            </a:r>
            <a:endParaRPr lang="en-AU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117" y="181429"/>
            <a:ext cx="2037600" cy="76273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0000" y="1513133"/>
            <a:ext cx="8045752" cy="6083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2135228"/>
            <a:ext cx="6407150" cy="503238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D992EC3-0472-49B0-8077-3F3CAB4BBF6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6" y="355043"/>
            <a:ext cx="1258827" cy="4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050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41904" y="181429"/>
            <a:ext cx="11710800" cy="6504214"/>
          </a:xfrm>
          <a:prstGeom prst="rect">
            <a:avLst/>
          </a:prstGeom>
          <a:solidFill>
            <a:srgbClr val="E6E4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800" noProof="0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547368" y="6183276"/>
            <a:ext cx="5772668" cy="275580"/>
          </a:xfrm>
          <a:prstGeom prst="rect">
            <a:avLst/>
          </a:prstGeom>
          <a:ln>
            <a:noFill/>
          </a:ln>
        </p:spPr>
        <p:txBody>
          <a:bodyPr anchor="t" anchorCtr="0"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noProof="0" dirty="0"/>
              <a:t>DATE: 1 May 2019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 hasCustomPrompt="1"/>
          </p:nvPr>
        </p:nvSpPr>
        <p:spPr>
          <a:xfrm>
            <a:off x="4578078" y="2708920"/>
            <a:ext cx="5665556" cy="64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AU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4577318" y="3357564"/>
            <a:ext cx="5666316" cy="503237"/>
          </a:xfrm>
        </p:spPr>
        <p:txBody>
          <a:bodyPr/>
          <a:lstStyle>
            <a:lvl1pPr marL="0" indent="0">
              <a:buNone/>
              <a:defRPr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369" y="181429"/>
            <a:ext cx="2037600" cy="7627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F8AC4F1-726E-4188-8211-9EE4263000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r="25471"/>
          <a:stretch/>
        </p:blipFill>
        <p:spPr>
          <a:xfrm>
            <a:off x="253138" y="181429"/>
            <a:ext cx="3952581" cy="6537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C98EA8-8BD6-41B0-AE8D-89B17CB055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18" y="355043"/>
            <a:ext cx="1258827" cy="4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53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0000" y="782597"/>
            <a:ext cx="8458276" cy="49131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1620000"/>
            <a:ext cx="10800001" cy="4525963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AU" dirty="0"/>
              <a:t>Content no bullets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04664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02196" y="6381329"/>
            <a:ext cx="417805" cy="365125"/>
          </a:xfrm>
        </p:spPr>
        <p:txBody>
          <a:bodyPr/>
          <a:lstStyle>
            <a:lvl1pPr>
              <a:defRPr sz="1050"/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273912"/>
            <a:ext cx="8542867" cy="228404"/>
          </a:xfrm>
        </p:spPr>
        <p:txBody>
          <a:bodyPr>
            <a:norm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3595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720000" y="1620000"/>
            <a:ext cx="10776675" cy="452437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392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9449" y="6381329"/>
            <a:ext cx="377226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8E83CF7-2959-4A68-9BA6-568B31F2F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82597"/>
            <a:ext cx="8458276" cy="49131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4E64D0F1-D1E0-4BF9-98D6-6038FE8857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273912"/>
            <a:ext cx="8542867" cy="228404"/>
          </a:xfrm>
        </p:spPr>
        <p:txBody>
          <a:bodyPr>
            <a:norm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867646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1620000"/>
            <a:ext cx="5220000" cy="4525963"/>
          </a:xfrm>
        </p:spPr>
        <p:txBody>
          <a:bodyPr lIns="0" tIns="0" rIns="0" bIns="0" numCol="1" spcCol="144000"/>
          <a:lstStyle>
            <a:lvl1pPr marL="0" indent="0">
              <a:buNone/>
              <a:defRPr baseline="0"/>
            </a:lvl1pPr>
          </a:lstStyle>
          <a:p>
            <a:pPr lvl="0"/>
            <a:r>
              <a:rPr lang="en-AU" dirty="0"/>
              <a:t>Two Column content no bullets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53954" y="6381329"/>
            <a:ext cx="314445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248400" y="1620000"/>
            <a:ext cx="5220000" cy="4525963"/>
          </a:xfrm>
        </p:spPr>
        <p:txBody>
          <a:bodyPr lIns="0" tIns="0" rIns="0" bIns="0" numCol="1" spcCol="144000"/>
          <a:lstStyle>
            <a:lvl1pPr marL="0" indent="0">
              <a:buNone/>
              <a:defRPr baseline="0"/>
            </a:lvl1pPr>
          </a:lstStyle>
          <a:p>
            <a:pPr lvl="0"/>
            <a:r>
              <a:rPr lang="en-AU" dirty="0"/>
              <a:t>Two Column content no bullets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466ECA0-0A67-4B93-8D5A-168B9E98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82597"/>
            <a:ext cx="8458276" cy="49131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7DE903D6-8BD7-4C04-A93D-A9D7F0D7C3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273912"/>
            <a:ext cx="8542867" cy="228404"/>
          </a:xfrm>
        </p:spPr>
        <p:txBody>
          <a:bodyPr>
            <a:norm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77536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6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18317" y="6381329"/>
            <a:ext cx="359434" cy="365125"/>
          </a:xfrm>
        </p:spPr>
        <p:txBody>
          <a:bodyPr/>
          <a:lstStyle>
            <a:lvl1pPr>
              <a:defRPr sz="1050"/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720000" y="1620000"/>
            <a:ext cx="5220000" cy="45291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6362400" y="1620000"/>
            <a:ext cx="5109600" cy="452913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776FEAE-EBD8-4074-BC39-E088CCB74D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82597"/>
            <a:ext cx="8458276" cy="49131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68AB9F6F-7D3C-4AED-8B52-D80411FCE5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273912"/>
            <a:ext cx="8542867" cy="228404"/>
          </a:xfrm>
        </p:spPr>
        <p:txBody>
          <a:bodyPr>
            <a:norm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0612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0000" y="6381329"/>
            <a:ext cx="5376597" cy="365125"/>
          </a:xfrm>
        </p:spPr>
        <p:txBody>
          <a:bodyPr/>
          <a:lstStyle>
            <a:lvl1pPr algn="l">
              <a:defRPr sz="1050"/>
            </a:lvl1pPr>
          </a:lstStyle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72951" y="6381329"/>
            <a:ext cx="299049" cy="365125"/>
          </a:xfrm>
        </p:spPr>
        <p:txBody>
          <a:bodyPr/>
          <a:lstStyle/>
          <a:p>
            <a:fld id="{D9C42BCC-44E8-4F98-A8FE-EAF16D8C1E6E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D461BA5-FA0B-41EC-83B8-45F5E2EA92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82597"/>
            <a:ext cx="8458276" cy="49131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0A69BBD1-7558-4DF6-9E13-4009F17F9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000" y="1273912"/>
            <a:ext cx="8542867" cy="228404"/>
          </a:xfrm>
        </p:spPr>
        <p:txBody>
          <a:bodyPr>
            <a:normAutofit/>
          </a:bodyPr>
          <a:lstStyle>
            <a:lvl1pPr marL="0" indent="0">
              <a:buNone/>
              <a:defRPr sz="160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AU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530740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846541"/>
            <a:ext cx="8458276" cy="4611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620000"/>
            <a:ext cx="10776675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309321"/>
            <a:ext cx="540067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36701" y="6309321"/>
            <a:ext cx="35997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42BCC-44E8-4F98-A8FE-EAF16D8C1E6E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174" y="123172"/>
            <a:ext cx="2037600" cy="762730"/>
          </a:xfrm>
          <a:prstGeom prst="rect">
            <a:avLst/>
          </a:prstGeom>
        </p:spPr>
      </p:pic>
      <p:pic>
        <p:nvPicPr>
          <p:cNvPr id="1026" name="Picture 2"/>
          <p:cNvPicPr preferRelativeResize="0"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1531963"/>
            <a:ext cx="10800000" cy="12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6067F2-AF21-4A3B-BA8A-939B184D37B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260943"/>
            <a:ext cx="1258827" cy="42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5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Georgia" panose="02040502050405020303" pitchFamily="18" charset="0"/>
        <a:buChar char="―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Georgia" panose="02040502050405020303" pitchFamily="18" charset="0"/>
        <a:buChar char="―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plos.org/plosone/article?id=10.1371/journal.pone.0055518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journals.sagepub.com/doi/10.1177/2379298116689783" TargetMode="External"/><Relationship Id="rId5" Type="http://schemas.openxmlformats.org/officeDocument/2006/relationships/hyperlink" Target="https://www.escape-london.co.uk/news/2018/6/28/the-benefits-of-brain-teasers-puzzles" TargetMode="External"/><Relationship Id="rId4" Type="http://schemas.openxmlformats.org/officeDocument/2006/relationships/hyperlink" Target="https://www.roberthalf.com/us/en/insights/career-development/the-accounting-job-skills-you-need-to-succeed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tterup.com/blog/business-accum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url.au.m.mimecastprotect.com/s/_aE-Cnx1Z5U0ArZVC9FWrp?domain=cpaaustralia.com.a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url.au.m.mimecastprotect.com/s/_aE-Cnx1Z5U0ArZVC9FWrp?domain=cpaaustralia.com.a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DBA336-051E-5846-B7C9-33658301A613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995300" y="6248233"/>
            <a:ext cx="5772668" cy="275580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May 2023 updated in March 2024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FF6F35-3792-794E-920A-47A70BFA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2" y="1734162"/>
            <a:ext cx="5665556" cy="648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Success Grants 2023</a:t>
            </a:r>
            <a:br>
              <a:rPr lang="en-US" dirty="0"/>
            </a:br>
            <a:br>
              <a:rPr lang="en-US" dirty="0"/>
            </a:br>
            <a:r>
              <a:rPr lang="en-US" dirty="0"/>
              <a:t>    Creating Business-Savvy &amp; Work-ready Accountants</a:t>
            </a:r>
            <a:endParaRPr lang="en-US" b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07A1AC-92DA-3AF1-B668-EED35CF88666}"/>
              </a:ext>
            </a:extLst>
          </p:cNvPr>
          <p:cNvSpPr txBox="1"/>
          <p:nvPr/>
        </p:nvSpPr>
        <p:spPr>
          <a:xfrm>
            <a:off x="4770782" y="3670852"/>
            <a:ext cx="577266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NANDINI KRISHNA KUMAR</a:t>
            </a:r>
          </a:p>
          <a:p>
            <a:pPr algn="ctr"/>
            <a:r>
              <a:rPr lang="en-US" sz="2400" b="1" dirty="0"/>
              <a:t>Director of Education </a:t>
            </a:r>
          </a:p>
          <a:p>
            <a:pPr algn="ctr"/>
            <a:r>
              <a:rPr lang="en-US" sz="2400" b="1" dirty="0"/>
              <a:t>Accounting &amp; Governance,</a:t>
            </a:r>
          </a:p>
          <a:p>
            <a:pPr algn="ctr"/>
            <a:r>
              <a:rPr lang="en-US" sz="2400" b="1" dirty="0"/>
              <a:t>Macquarie Business School</a:t>
            </a:r>
          </a:p>
          <a:p>
            <a:pPr algn="ctr"/>
            <a:r>
              <a:rPr lang="en-US" b="1" dirty="0"/>
              <a:t>     (Lead Investigator)                 </a:t>
            </a:r>
          </a:p>
          <a:p>
            <a:pPr algn="ctr"/>
            <a:r>
              <a:rPr lang="en-US" b="1" dirty="0"/>
              <a:t>with</a:t>
            </a:r>
          </a:p>
          <a:p>
            <a:pPr algn="ctr"/>
            <a:r>
              <a:rPr lang="en-US" b="1" dirty="0"/>
              <a:t>Amy Tung</a:t>
            </a:r>
          </a:p>
          <a:p>
            <a:pPr algn="ctr"/>
            <a:r>
              <a:rPr lang="en-US" b="1" dirty="0"/>
              <a:t>Rebecca Bachmann</a:t>
            </a:r>
          </a:p>
          <a:p>
            <a:pPr algn="ctr"/>
            <a:r>
              <a:rPr lang="en-US" b="1" dirty="0"/>
              <a:t>Jessica Zhang</a:t>
            </a:r>
          </a:p>
          <a:p>
            <a:endParaRPr lang="en-US" b="1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718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EB47B0C-2BC8-482F-AED6-15E74F1AC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E60E454-8CD6-BF77-9BD8-48A71D41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10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23D65-4751-550F-1F24-9F84F6A9D7F9}"/>
              </a:ext>
            </a:extLst>
          </p:cNvPr>
          <p:cNvSpPr txBox="1"/>
          <p:nvPr/>
        </p:nvSpPr>
        <p:spPr>
          <a:xfrm>
            <a:off x="3244411" y="893664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Challenge of creating Business-savvy accountants</a:t>
            </a:r>
            <a:endParaRPr lang="en-AU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F12857-083D-6CAD-371F-39EEE8D75D3F}"/>
              </a:ext>
            </a:extLst>
          </p:cNvPr>
          <p:cNvSpPr/>
          <p:nvPr/>
        </p:nvSpPr>
        <p:spPr>
          <a:xfrm>
            <a:off x="363278" y="1693406"/>
            <a:ext cx="2996418" cy="137863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MQBS Learning Goals</a:t>
            </a:r>
            <a:endParaRPr lang="en-AU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31CCD8-9609-157A-E31A-A1E1E8DB6773}"/>
              </a:ext>
            </a:extLst>
          </p:cNvPr>
          <p:cNvSpPr/>
          <p:nvPr/>
        </p:nvSpPr>
        <p:spPr>
          <a:xfrm>
            <a:off x="2851052" y="2998186"/>
            <a:ext cx="2996418" cy="137863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Accounting Course Success Plans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BAEDEE-863C-8656-3E51-460841FA26D7}"/>
              </a:ext>
            </a:extLst>
          </p:cNvPr>
          <p:cNvSpPr/>
          <p:nvPr/>
        </p:nvSpPr>
        <p:spPr>
          <a:xfrm>
            <a:off x="5556739" y="4003343"/>
            <a:ext cx="2996418" cy="13786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Unit Outcomes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466EA7-EA0A-5CA1-3D9D-50AACF7B06AA}"/>
              </a:ext>
            </a:extLst>
          </p:cNvPr>
          <p:cNvSpPr/>
          <p:nvPr/>
        </p:nvSpPr>
        <p:spPr>
          <a:xfrm>
            <a:off x="8262426" y="5113249"/>
            <a:ext cx="2996418" cy="137863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    L&amp; T Projects, Activities and Strategies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0" name="Arrow: Curved Left 9">
            <a:extLst>
              <a:ext uri="{FF2B5EF4-FFF2-40B4-BE49-F238E27FC236}">
                <a16:creationId xmlns:a16="http://schemas.microsoft.com/office/drawing/2014/main" id="{97C8C29E-9CCC-450E-771C-121CA8E7DB8C}"/>
              </a:ext>
            </a:extLst>
          </p:cNvPr>
          <p:cNvSpPr/>
          <p:nvPr/>
        </p:nvSpPr>
        <p:spPr>
          <a:xfrm rot="19939437">
            <a:off x="3167592" y="2193456"/>
            <a:ext cx="1113830" cy="10181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1" name="Arrow: Curved Left 10">
            <a:extLst>
              <a:ext uri="{FF2B5EF4-FFF2-40B4-BE49-F238E27FC236}">
                <a16:creationId xmlns:a16="http://schemas.microsoft.com/office/drawing/2014/main" id="{3E3A1207-D08E-85B4-23FB-F0AA749227F0}"/>
              </a:ext>
            </a:extLst>
          </p:cNvPr>
          <p:cNvSpPr/>
          <p:nvPr/>
        </p:nvSpPr>
        <p:spPr>
          <a:xfrm rot="19939437">
            <a:off x="8559480" y="4543266"/>
            <a:ext cx="1113830" cy="1018157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CDEF1AB6-BCF5-FFF7-EB17-D3EE76557ED8}"/>
              </a:ext>
            </a:extLst>
          </p:cNvPr>
          <p:cNvSpPr/>
          <p:nvPr/>
        </p:nvSpPr>
        <p:spPr>
          <a:xfrm rot="19939437">
            <a:off x="6112979" y="3364012"/>
            <a:ext cx="1113830" cy="113501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639018-629A-2AB5-2F5B-954CC000D4CA}"/>
              </a:ext>
            </a:extLst>
          </p:cNvPr>
          <p:cNvSpPr txBox="1"/>
          <p:nvPr/>
        </p:nvSpPr>
        <p:spPr>
          <a:xfrm>
            <a:off x="6414052" y="2504661"/>
            <a:ext cx="48520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.. </a:t>
            </a:r>
            <a:r>
              <a:rPr lang="en-US" b="1" dirty="0"/>
              <a:t> While keeping the alignment to the overarching MQBS learning goals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11592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8D2CEE-3A39-8B68-7F91-4AC2FC34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DDBCC-0B5A-FC99-FD3A-E8E9BB2F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11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89A7B-4228-00CE-865E-420C4E68433B}"/>
              </a:ext>
            </a:extLst>
          </p:cNvPr>
          <p:cNvSpPr txBox="1"/>
          <p:nvPr/>
        </p:nvSpPr>
        <p:spPr>
          <a:xfrm>
            <a:off x="3962400" y="3604591"/>
            <a:ext cx="439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/>
              <a:t>THE PROJECT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351308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F1FFE1-F9FD-496F-F004-B58899E1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A9714F-CAF3-4318-FFD5-7622F3C2B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12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01AE43-018C-712C-5F38-AFDB8F970180}"/>
              </a:ext>
            </a:extLst>
          </p:cNvPr>
          <p:cNvSpPr txBox="1"/>
          <p:nvPr/>
        </p:nvSpPr>
        <p:spPr>
          <a:xfrm>
            <a:off x="2642382" y="996462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Could Business Trivia be the answer ?</a:t>
            </a:r>
            <a:endParaRPr lang="en-A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C92475-F0CD-FA3C-C3AA-09CA46165A04}"/>
              </a:ext>
            </a:extLst>
          </p:cNvPr>
          <p:cNvSpPr txBox="1"/>
          <p:nvPr/>
        </p:nvSpPr>
        <p:spPr>
          <a:xfrm>
            <a:off x="2419644" y="3770914"/>
            <a:ext cx="6611815" cy="67710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AU" sz="2000" dirty="0"/>
              <a:t>Business and Accounting Trivia Question Bank !</a:t>
            </a:r>
          </a:p>
        </p:txBody>
      </p:sp>
      <p:pic>
        <p:nvPicPr>
          <p:cNvPr id="2050" name="Picture 2" descr="Smiley Stress Relief Ball">
            <a:extLst>
              <a:ext uri="{FF2B5EF4-FFF2-40B4-BE49-F238E27FC236}">
                <a16:creationId xmlns:a16="http://schemas.microsoft.com/office/drawing/2014/main" id="{4DB83833-3CDE-5DB7-186C-65F84E08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815" y="4986264"/>
            <a:ext cx="116205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20C794-10AE-C4A3-E1F6-B90439343468}"/>
              </a:ext>
            </a:extLst>
          </p:cNvPr>
          <p:cNvSpPr txBox="1"/>
          <p:nvPr/>
        </p:nvSpPr>
        <p:spPr>
          <a:xfrm>
            <a:off x="2138290" y="1855581"/>
            <a:ext cx="7602058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Literature (see References) points to Business Trivia Games as a potential solution!</a:t>
            </a:r>
            <a:endParaRPr lang="en-AU" sz="3600" b="1" dirty="0"/>
          </a:p>
        </p:txBody>
      </p:sp>
    </p:spTree>
    <p:extLst>
      <p:ext uri="{BB962C8B-B14F-4D97-AF65-F5344CB8AC3E}">
        <p14:creationId xmlns:p14="http://schemas.microsoft.com/office/powerpoint/2010/main" val="2536188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260344-9B47-F277-31FD-E8203F519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6319" y="6341667"/>
            <a:ext cx="5472608" cy="365125"/>
          </a:xfrm>
        </p:spPr>
        <p:txBody>
          <a:bodyPr/>
          <a:lstStyle/>
          <a:p>
            <a:r>
              <a:rPr lang="en-US" dirty="0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773BA-EF79-B0C8-5393-E15F6B5D3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13</a:t>
            </a:fld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A987A5-7FCA-89C8-596A-9295B35CAAB0}"/>
              </a:ext>
            </a:extLst>
          </p:cNvPr>
          <p:cNvSpPr txBox="1"/>
          <p:nvPr/>
        </p:nvSpPr>
        <p:spPr>
          <a:xfrm>
            <a:off x="6123074" y="1596133"/>
            <a:ext cx="5301175" cy="504753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Business Trivia is FUN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Improved Cognitive Skills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Relieves boredom : better focus, attention and engagement for rest of the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Better memory &amp; response speed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Can relate subject matter to future business and work environment and adjust to work-life easily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Expands awareness, intelligence </a:t>
            </a:r>
            <a:r>
              <a:rPr lang="en-US" sz="1600" b="1" dirty="0">
                <a:solidFill>
                  <a:srgbClr val="000000"/>
                </a:solidFill>
                <a:latin typeface="Montserrat" panose="00000500000000000000" pitchFamily="2" charset="0"/>
              </a:rPr>
              <a:t>and creativity</a:t>
            </a:r>
            <a:r>
              <a:rPr lang="en-US" sz="16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Montserrat" panose="00000500000000000000" pitchFamily="2" charset="0"/>
              </a:rPr>
              <a:t>Reduces dropouts improves retention</a:t>
            </a:r>
          </a:p>
          <a:p>
            <a:endParaRPr lang="en-US" sz="1600" b="1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effectLst/>
                <a:latin typeface="Montserrat" panose="00000500000000000000" pitchFamily="2" charset="0"/>
              </a:rPr>
              <a:t>Big bang for the buck (takes only 5 min)</a:t>
            </a:r>
          </a:p>
          <a:p>
            <a:endParaRPr lang="en-US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  <p:pic>
        <p:nvPicPr>
          <p:cNvPr id="6148" name="Picture 4" descr="How to increase my intelligence of cognitive functions if I have a low  cognitive level and I take a lot of time to understand the basic and easy  things - Quora">
            <a:extLst>
              <a:ext uri="{FF2B5EF4-FFF2-40B4-BE49-F238E27FC236}">
                <a16:creationId xmlns:a16="http://schemas.microsoft.com/office/drawing/2014/main" id="{DA7C7263-8475-86EB-8D01-B46274C81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73" y="1977390"/>
            <a:ext cx="57340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A2B48E1-95F1-D4DB-4F47-F31E59558B2A}"/>
              </a:ext>
            </a:extLst>
          </p:cNvPr>
          <p:cNvSpPr txBox="1"/>
          <p:nvPr/>
        </p:nvSpPr>
        <p:spPr>
          <a:xfrm>
            <a:off x="3854548" y="745588"/>
            <a:ext cx="412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Why Business Trivia ? </a:t>
            </a:r>
            <a:endParaRPr lang="en-A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CF46B0-6102-D108-675B-517E01EAAF00}"/>
              </a:ext>
            </a:extLst>
          </p:cNvPr>
          <p:cNvSpPr txBox="1"/>
          <p:nvPr/>
        </p:nvSpPr>
        <p:spPr>
          <a:xfrm>
            <a:off x="465241" y="5654040"/>
            <a:ext cx="41353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dirty="0"/>
              <a:t>Image :https://thewrightinitiative.com/</a:t>
            </a:r>
          </a:p>
        </p:txBody>
      </p:sp>
    </p:spTree>
    <p:extLst>
      <p:ext uri="{BB962C8B-B14F-4D97-AF65-F5344CB8AC3E}">
        <p14:creationId xmlns:p14="http://schemas.microsoft.com/office/powerpoint/2010/main" val="1758822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F66B7B-3C8E-0CEE-BBAB-A481F3BF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D8845-B159-B865-6632-D187E2B3E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14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70444-D73F-4AB7-70C0-E148F680466E}"/>
              </a:ext>
            </a:extLst>
          </p:cNvPr>
          <p:cNvSpPr txBox="1"/>
          <p:nvPr/>
        </p:nvSpPr>
        <p:spPr>
          <a:xfrm>
            <a:off x="2815181" y="826955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we improve focus, sharpness and responsiveness?</a:t>
            </a:r>
            <a:endParaRPr lang="en-A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E48CF-A0B0-3934-FAAE-671EC662C631}"/>
              </a:ext>
            </a:extLst>
          </p:cNvPr>
          <p:cNvSpPr txBox="1"/>
          <p:nvPr/>
        </p:nvSpPr>
        <p:spPr>
          <a:xfrm>
            <a:off x="5170098" y="2598642"/>
            <a:ext cx="6096000" cy="230832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bg1"/>
                </a:solidFill>
                <a:effectLst/>
                <a:latin typeface="canada-type-gibson"/>
              </a:rPr>
              <a:t>Students are easily distracted by technology.</a:t>
            </a:r>
          </a:p>
          <a:p>
            <a:endParaRPr lang="en-US" b="1" dirty="0">
              <a:solidFill>
                <a:schemeClr val="bg1"/>
              </a:solidFill>
              <a:latin typeface="canada-type-gibson"/>
            </a:endParaRPr>
          </a:p>
          <a:p>
            <a:r>
              <a:rPr lang="en-US" b="1" i="0" dirty="0">
                <a:solidFill>
                  <a:schemeClr val="bg1"/>
                </a:solidFill>
                <a:effectLst/>
                <a:latin typeface="canada-type-gibson"/>
              </a:rPr>
              <a:t>Regular, short breaks and  fun activities can help them re-engage, focus, increase their productivity, and reduce their stress</a:t>
            </a:r>
            <a:r>
              <a:rPr lang="en-US" b="0" i="0" dirty="0">
                <a:solidFill>
                  <a:schemeClr val="bg1"/>
                </a:solidFill>
                <a:effectLst/>
                <a:latin typeface="canada-type-gibson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canada-type-gibson"/>
            </a:endParaRPr>
          </a:p>
          <a:p>
            <a:r>
              <a:rPr lang="en-US" b="1" dirty="0">
                <a:solidFill>
                  <a:schemeClr val="bg1"/>
                </a:solidFill>
                <a:latin typeface="canada-type-gibson"/>
              </a:rPr>
              <a:t>The nature of the activity can also add valuable general knowledge</a:t>
            </a:r>
            <a:endParaRPr lang="en-AU" b="1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2301C-F6BD-43BA-E90A-BA9BC4B2D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40" y="1815367"/>
            <a:ext cx="4104482" cy="4493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92F918-164F-3938-AEC5-72A426B47D43}"/>
              </a:ext>
            </a:extLst>
          </p:cNvPr>
          <p:cNvSpPr txBox="1"/>
          <p:nvPr/>
        </p:nvSpPr>
        <p:spPr>
          <a:xfrm>
            <a:off x="3467100" y="593788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AAAAAA"/>
                </a:solidFill>
                <a:effectLst/>
                <a:latin typeface="Inter"/>
              </a:rPr>
              <a:t>Image: iStock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52546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F66B7B-3C8E-0CEE-BBAB-A481F3BF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D8845-B159-B865-6632-D187E2B3E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15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70444-D73F-4AB7-70C0-E148F680466E}"/>
              </a:ext>
            </a:extLst>
          </p:cNvPr>
          <p:cNvSpPr txBox="1"/>
          <p:nvPr/>
        </p:nvSpPr>
        <p:spPr>
          <a:xfrm>
            <a:off x="1842868" y="734621"/>
            <a:ext cx="8790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effectLst/>
                <a:ea typeface="Georgia" panose="02040502050405020303" pitchFamily="18" charset="0"/>
                <a:cs typeface="Arial" panose="020B0604020202020204" pitchFamily="34" charset="0"/>
              </a:rPr>
              <a:t>Project title : Improving Student Engagement and developing Business-Acumen Skills through Business Trivia games</a:t>
            </a:r>
            <a:endParaRPr lang="en-AU" sz="1800" dirty="0">
              <a:effectLst/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E48CF-A0B0-3934-FAAE-671EC662C631}"/>
              </a:ext>
            </a:extLst>
          </p:cNvPr>
          <p:cNvSpPr txBox="1"/>
          <p:nvPr/>
        </p:nvSpPr>
        <p:spPr>
          <a:xfrm>
            <a:off x="5328249" y="1690388"/>
            <a:ext cx="6096000" cy="4801314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</a:rPr>
              <a:t>Short 5-minute Business Trivia game</a:t>
            </a:r>
          </a:p>
          <a:p>
            <a:endParaRPr lang="en-US" b="1" dirty="0">
              <a:solidFill>
                <a:schemeClr val="bg1"/>
              </a:solidFill>
              <a:latin typeface="Arial" panose="020B0604020202020204" pitchFamily="34" charset="0"/>
              <a:ea typeface="Georgia" panose="02040502050405020303" pitchFamily="18" charset="0"/>
            </a:endParaRPr>
          </a:p>
          <a:p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</a:rPr>
              <a:t>In the seminars/workshops across the units of: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</a:rPr>
              <a:t>Master of Accounting,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</a:rPr>
              <a:t>Master of Professional Accounting,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</a:rPr>
              <a:t>Accounting and Auditing Specialisation of Master of Commerce</a:t>
            </a:r>
          </a:p>
          <a:p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</a:rPr>
              <a:t> </a:t>
            </a:r>
          </a:p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Georgia" panose="02040502050405020303" pitchFamily="18" charset="0"/>
              </a:rPr>
              <a:t>T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</a:rPr>
              <a:t>o promote: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</a:rPr>
              <a:t>student engagement and enthusiasm,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</a:rPr>
              <a:t>student retention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</a:rPr>
              <a:t>employability-relevant business knowledge and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Pilot units chosen for S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</a:rPr>
              <a:t>2 2023: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</a:rPr>
              <a:t>ACCG8121 Managerial Accounting,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Georgia" panose="02040502050405020303" pitchFamily="18" charset="0"/>
              </a:rPr>
              <a:t>ACCG8125 Auditing and Assurance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2301C-F6BD-43BA-E90A-BA9BC4B2D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40" y="1815367"/>
            <a:ext cx="4104482" cy="4493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D89D95-B7F1-23EF-F0BB-CCD4A48AE29E}"/>
              </a:ext>
            </a:extLst>
          </p:cNvPr>
          <p:cNvSpPr txBox="1"/>
          <p:nvPr/>
        </p:nvSpPr>
        <p:spPr>
          <a:xfrm>
            <a:off x="3359696" y="59998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b="0" i="0" dirty="0">
                <a:solidFill>
                  <a:srgbClr val="AAAAAA"/>
                </a:solidFill>
                <a:effectLst/>
                <a:latin typeface="Inter"/>
              </a:rPr>
              <a:t>Image: iStock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4221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93D637-01BF-182D-5591-17081850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B9150-6A14-7F1C-840D-21274CB4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16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04757-6AC6-5F5E-309D-BBF0BEBC43C8}"/>
              </a:ext>
            </a:extLst>
          </p:cNvPr>
          <p:cNvSpPr txBox="1"/>
          <p:nvPr/>
        </p:nvSpPr>
        <p:spPr>
          <a:xfrm>
            <a:off x="1550504" y="3295430"/>
            <a:ext cx="9090991" cy="27730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68580" eaLnBrk="0" hangingPunct="0">
              <a:lnSpc>
                <a:spcPct val="120000"/>
              </a:lnSpc>
              <a:spcBef>
                <a:spcPts val="300"/>
              </a:spcBef>
            </a:pPr>
            <a:r>
              <a:rPr lang="en-AU" sz="1800" b="1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a) Students will develop a broad and keen awareness of the current business environment, especially related to finance, accounting, and the corporate business world. </a:t>
            </a:r>
            <a:endParaRPr lang="en-AU" sz="1800" b="1" dirty="0"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68580" eaLnBrk="0" hangingPunct="0">
              <a:lnSpc>
                <a:spcPct val="120000"/>
              </a:lnSpc>
              <a:spcBef>
                <a:spcPts val="300"/>
              </a:spcBef>
            </a:pPr>
            <a:r>
              <a:rPr lang="en-AU" sz="1800" b="1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b) Students will have business skills that incorporate an appreciation of global, ethical, and environmental context and social responsibility</a:t>
            </a:r>
            <a:endParaRPr lang="en-AU" sz="1800" b="1" dirty="0"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68580" eaLnBrk="0" hangingPunct="0">
              <a:lnSpc>
                <a:spcPct val="120000"/>
              </a:lnSpc>
              <a:spcBef>
                <a:spcPts val="300"/>
              </a:spcBef>
            </a:pPr>
            <a:r>
              <a:rPr lang="en-AU" sz="1800" b="1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c) Students will be able to think on their feet and exhibit improved response times.</a:t>
            </a:r>
            <a:endParaRPr lang="en-AU" sz="1800" b="1" dirty="0"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44CE8-55DE-15D3-41E8-9799D6C1721E}"/>
              </a:ext>
            </a:extLst>
          </p:cNvPr>
          <p:cNvSpPr txBox="1"/>
          <p:nvPr/>
        </p:nvSpPr>
        <p:spPr>
          <a:xfrm>
            <a:off x="2703442" y="977896"/>
            <a:ext cx="714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How the </a:t>
            </a:r>
            <a:r>
              <a:rPr lang="en-US" b="1" dirty="0"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Project contributes </a:t>
            </a:r>
            <a:r>
              <a:rPr lang="en-US" sz="1800" b="1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to</a:t>
            </a:r>
            <a:r>
              <a:rPr lang="en-US" sz="1800" b="1" spc="120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the</a:t>
            </a:r>
            <a:r>
              <a:rPr lang="en-US" sz="1800" b="1" spc="120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2023</a:t>
            </a:r>
            <a:r>
              <a:rPr lang="en-US" sz="1800" b="1" spc="135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strategic priority areas</a:t>
            </a:r>
            <a:endParaRPr lang="en-A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4EFCF-9503-553B-89F3-DAD4A9AB6294}"/>
              </a:ext>
            </a:extLst>
          </p:cNvPr>
          <p:cNvSpPr txBox="1"/>
          <p:nvPr/>
        </p:nvSpPr>
        <p:spPr>
          <a:xfrm>
            <a:off x="1286001" y="1697690"/>
            <a:ext cx="959403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ALIGNMENT </a:t>
            </a:r>
            <a:r>
              <a:rPr lang="en-US" dirty="0"/>
              <a:t>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sz="1800" b="1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2023 Macquarie Business School Learning Goals,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sz="1800" b="1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QILT Student Experience Survey findings, and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AU" sz="1800" b="1" dirty="0">
                <a:effectLst/>
                <a:latin typeface="Arial" panose="020B0604020202020204" pitchFamily="34" charset="0"/>
                <a:ea typeface="Georgia" panose="02040502050405020303" pitchFamily="18" charset="0"/>
                <a:cs typeface="Georgia" panose="02040502050405020303" pitchFamily="18" charset="0"/>
              </a:rPr>
              <a:t>Master of Commerce Couse Success Plan and Value Proposition:</a:t>
            </a:r>
            <a:endParaRPr lang="en-AU" sz="1800" b="1" dirty="0">
              <a:effectLst/>
              <a:latin typeface="Georgia" panose="02040502050405020303" pitchFamily="18" charset="0"/>
              <a:ea typeface="Georgia" panose="02040502050405020303" pitchFamily="18" charset="0"/>
              <a:cs typeface="Georgia" panose="02040502050405020303" pitchFamily="18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0307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E61305-974B-9F28-D68A-5796CBB9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3AAF2-8A4D-CD1A-23C6-2029C8FD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17</a:t>
            </a:fld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8CC94-4846-CCD3-A761-6200B5BF2B54}"/>
              </a:ext>
            </a:extLst>
          </p:cNvPr>
          <p:cNvSpPr txBox="1"/>
          <p:nvPr/>
        </p:nvSpPr>
        <p:spPr>
          <a:xfrm>
            <a:off x="2489982" y="880096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Sample Business Trivia Quiz questions </a:t>
            </a:r>
            <a:endParaRPr lang="en-A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425E2-0C1D-6922-3158-6CCCA55D7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049144"/>
            <a:ext cx="8547652" cy="39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4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E61305-974B-9F28-D68A-5796CBB9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3AAF2-8A4D-CD1A-23C6-2029C8FD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18</a:t>
            </a:fld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8CC94-4846-CCD3-A761-6200B5BF2B54}"/>
              </a:ext>
            </a:extLst>
          </p:cNvPr>
          <p:cNvSpPr txBox="1"/>
          <p:nvPr/>
        </p:nvSpPr>
        <p:spPr>
          <a:xfrm>
            <a:off x="2489982" y="880096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Sample Business Trivia Quiz questions </a:t>
            </a:r>
            <a:endParaRPr lang="en-A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8255D-C7B6-8F9D-87B4-028D013314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21" y="1754232"/>
            <a:ext cx="8421087" cy="473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856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E61305-974B-9F28-D68A-5796CBB9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3AAF2-8A4D-CD1A-23C6-2029C8FD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19</a:t>
            </a:fld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08CC94-4846-CCD3-A761-6200B5BF2B54}"/>
              </a:ext>
            </a:extLst>
          </p:cNvPr>
          <p:cNvSpPr txBox="1"/>
          <p:nvPr/>
        </p:nvSpPr>
        <p:spPr>
          <a:xfrm>
            <a:off x="2489982" y="880096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Sample Business Trivia Quiz questions </a:t>
            </a:r>
            <a:endParaRPr lang="en-AU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BDFC33-1391-84A6-047F-D7A440858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58"/>
          <a:stretch/>
        </p:blipFill>
        <p:spPr>
          <a:xfrm>
            <a:off x="2489982" y="3039762"/>
            <a:ext cx="6850966" cy="32695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F239C0-53DA-9AFB-7EDC-FF80AA9DBEAD}"/>
              </a:ext>
            </a:extLst>
          </p:cNvPr>
          <p:cNvSpPr txBox="1"/>
          <p:nvPr/>
        </p:nvSpPr>
        <p:spPr>
          <a:xfrm>
            <a:off x="2670517" y="2254932"/>
            <a:ext cx="68509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The Tokyo Stock Exchange is called:</a:t>
            </a:r>
            <a:endParaRPr lang="en-A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48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8D2CEE-3A39-8B68-7F91-4AC2FC34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DDBCC-0B5A-FC99-FD3A-E8E9BB2F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89A7B-4228-00CE-865E-420C4E68433B}"/>
              </a:ext>
            </a:extLst>
          </p:cNvPr>
          <p:cNvSpPr txBox="1"/>
          <p:nvPr/>
        </p:nvSpPr>
        <p:spPr>
          <a:xfrm>
            <a:off x="2531165" y="3105834"/>
            <a:ext cx="71296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/>
              <a:t>THE CONTEXT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032854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C9CF29-7EA7-AAC2-CD20-278D9840C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0A21D7-C88C-3D83-698F-B83B24A8D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20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2B5C99-9B1C-8F5E-F7A8-F6692BF67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4" y="1603513"/>
            <a:ext cx="9339752" cy="45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73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DCF346-9F60-29B6-0A1F-34CCF1D3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0892A1-C27D-7B67-543F-A9577C65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21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FB27A-400B-7D62-628C-438326253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789" y="1736035"/>
            <a:ext cx="8350421" cy="43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21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E61305-974B-9F28-D68A-5796CBB93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D3AAF2-8A4D-CD1A-23C6-2029C8FD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22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713766-3434-A151-0A9B-B85CC567BC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530" y="1696278"/>
            <a:ext cx="8538867" cy="46130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08CC94-4846-CCD3-A761-6200B5BF2B54}"/>
              </a:ext>
            </a:extLst>
          </p:cNvPr>
          <p:cNvSpPr txBox="1"/>
          <p:nvPr/>
        </p:nvSpPr>
        <p:spPr>
          <a:xfrm>
            <a:off x="2489982" y="880096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Instantaneous along-the-way survey within </a:t>
            </a:r>
            <a:r>
              <a:rPr lang="en-US" b="1" dirty="0" err="1"/>
              <a:t>Mentimeter</a:t>
            </a:r>
            <a:r>
              <a:rPr lang="en-US" b="1" dirty="0"/>
              <a:t>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087140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BFBBF8-CDC5-3B50-593D-A382DA215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3451A6-E23B-9F8C-4614-29154E08D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23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48F76-5D76-04AC-3D6B-0E297F3A8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61" y="1868557"/>
            <a:ext cx="7549534" cy="42473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60B45B6-BCB0-1EE9-9570-4A1052E3A1E1}"/>
              </a:ext>
            </a:extLst>
          </p:cNvPr>
          <p:cNvSpPr txBox="1"/>
          <p:nvPr/>
        </p:nvSpPr>
        <p:spPr>
          <a:xfrm>
            <a:off x="2489982" y="880096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Instantaneous along-the-way survey within </a:t>
            </a:r>
            <a:r>
              <a:rPr lang="en-US" b="1" dirty="0" err="1"/>
              <a:t>Mentimeter</a:t>
            </a:r>
            <a:r>
              <a:rPr lang="en-US" b="1" dirty="0"/>
              <a:t>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469842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ADB8589-F055-DFE1-FECF-1F5892DF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1F95A5-F8A4-2865-F8F2-2C9D00817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24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61094E-053B-856B-64B3-7963BB234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809" y="2054087"/>
            <a:ext cx="8538865" cy="37636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01C101-9D92-8FFF-0E55-E8325567E32B}"/>
              </a:ext>
            </a:extLst>
          </p:cNvPr>
          <p:cNvSpPr txBox="1"/>
          <p:nvPr/>
        </p:nvSpPr>
        <p:spPr>
          <a:xfrm>
            <a:off x="2489982" y="880096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Instantaneous along-the-way survey within </a:t>
            </a:r>
            <a:r>
              <a:rPr lang="en-US" b="1" dirty="0" err="1"/>
              <a:t>Mentimeter</a:t>
            </a:r>
            <a:r>
              <a:rPr lang="en-US" b="1" dirty="0"/>
              <a:t>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688935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0A4B1C7-E220-A79A-415F-DDD4EB9C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919B7-01F0-1EBF-6F58-378CB328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25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862EA-6482-261A-2E61-9245F8B30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244" y="1630017"/>
            <a:ext cx="9292642" cy="52279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133737-994D-5693-F968-4A8F45B17B43}"/>
              </a:ext>
            </a:extLst>
          </p:cNvPr>
          <p:cNvSpPr txBox="1"/>
          <p:nvPr/>
        </p:nvSpPr>
        <p:spPr>
          <a:xfrm>
            <a:off x="2489982" y="880096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Instantaneous along-the-way survey within </a:t>
            </a:r>
            <a:r>
              <a:rPr lang="en-US" b="1" dirty="0" err="1"/>
              <a:t>Mentimeter</a:t>
            </a:r>
            <a:r>
              <a:rPr lang="en-US" b="1" dirty="0"/>
              <a:t>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167042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9D54C-0B36-3863-C8C6-E2B7C867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DA6A38-4171-83AA-7AEA-6FCE57DA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26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D89975-D9E0-EF50-F99D-6D92669D0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04" y="1664435"/>
            <a:ext cx="8256199" cy="4644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62ADB3-CE37-43CC-05B2-808727596034}"/>
              </a:ext>
            </a:extLst>
          </p:cNvPr>
          <p:cNvSpPr txBox="1"/>
          <p:nvPr/>
        </p:nvSpPr>
        <p:spPr>
          <a:xfrm>
            <a:off x="2489982" y="880096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Instantaneous along-the-way survey within </a:t>
            </a:r>
            <a:r>
              <a:rPr lang="en-US" b="1" dirty="0" err="1"/>
              <a:t>Mentimeter</a:t>
            </a:r>
            <a:r>
              <a:rPr lang="en-US" b="1" dirty="0"/>
              <a:t> 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815664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5204A6-721C-D9FA-56FC-854F09608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4600F1-6229-B183-74B3-15BADD4A4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27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FDF047-9250-DC66-DB48-25C40F913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61" y="1652508"/>
            <a:ext cx="5439534" cy="2553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8B3777-7308-C8C2-D629-36AD951FF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656" y="1919245"/>
            <a:ext cx="5334744" cy="2286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C142206-7A7D-D97B-177D-AC3DD7DB683B}"/>
              </a:ext>
            </a:extLst>
          </p:cNvPr>
          <p:cNvSpPr txBox="1"/>
          <p:nvPr/>
        </p:nvSpPr>
        <p:spPr>
          <a:xfrm>
            <a:off x="2489982" y="880096"/>
            <a:ext cx="685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Instantaneous </a:t>
            </a:r>
            <a:r>
              <a:rPr lang="en-US" b="1" dirty="0" err="1"/>
              <a:t>Mentimeter</a:t>
            </a:r>
            <a:r>
              <a:rPr lang="en-US" b="1" dirty="0"/>
              <a:t> feedback capture &amp; Leaderboard Screen dumps</a:t>
            </a:r>
            <a:endParaRPr lang="en-AU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F69431-AF49-A1CA-BDCD-38365000FE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931" y="4419504"/>
            <a:ext cx="6315850" cy="243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74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8D2CEE-3A39-8B68-7F91-4AC2FC34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DDBCC-0B5A-FC99-FD3A-E8E9BB2F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28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B89A7B-4228-00CE-865E-420C4E68433B}"/>
              </a:ext>
            </a:extLst>
          </p:cNvPr>
          <p:cNvSpPr txBox="1"/>
          <p:nvPr/>
        </p:nvSpPr>
        <p:spPr>
          <a:xfrm>
            <a:off x="3962400" y="3604591"/>
            <a:ext cx="4399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 THE OUTCOMES AND NEXT STEPS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570552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F66B7B-3C8E-0CEE-BBAB-A481F3BF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D8845-B159-B865-6632-D187E2B3E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29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A70444-D73F-4AB7-70C0-E148F680466E}"/>
              </a:ext>
            </a:extLst>
          </p:cNvPr>
          <p:cNvSpPr txBox="1"/>
          <p:nvPr/>
        </p:nvSpPr>
        <p:spPr>
          <a:xfrm>
            <a:off x="2571230" y="972815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Outcomes</a:t>
            </a:r>
            <a:endParaRPr lang="en-AU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63DDE-E02E-7EED-84FF-521C7185B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687" y="2051184"/>
            <a:ext cx="6162052" cy="38062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880C771-ECA3-BD5E-896B-BF3A5082EA43}"/>
              </a:ext>
            </a:extLst>
          </p:cNvPr>
          <p:cNvSpPr txBox="1"/>
          <p:nvPr/>
        </p:nvSpPr>
        <p:spPr>
          <a:xfrm>
            <a:off x="2279782" y="5724939"/>
            <a:ext cx="8268948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Overall, 84.2 % of the students found Business Trivia games fun and enjoyable. 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05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BA8BEC-0AC3-EB6D-A26A-731374C9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840EE7-FAFF-E8E9-018E-0EB62268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3</a:t>
            </a:fld>
            <a:endParaRPr lang="en-AU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D18D6A-38BE-780A-7444-264589A7B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6713186"/>
              </p:ext>
            </p:extLst>
          </p:nvPr>
        </p:nvGraphicFramePr>
        <p:xfrm>
          <a:off x="1152939" y="1700759"/>
          <a:ext cx="5049078" cy="4676134"/>
        </p:xfrm>
        <a:graphic>
          <a:graphicData uri="http://schemas.openxmlformats.org/drawingml/2006/table">
            <a:tbl>
              <a:tblPr firstRow="1" firstCol="1" bandRow="1"/>
              <a:tblGrid>
                <a:gridCol w="5049078">
                  <a:extLst>
                    <a:ext uri="{9D8B030D-6E8A-4147-A177-3AD203B41FA5}">
                      <a16:colId xmlns:a16="http://schemas.microsoft.com/office/drawing/2014/main" val="810126533"/>
                    </a:ext>
                  </a:extLst>
                </a:gridCol>
              </a:tblGrid>
              <a:tr h="285553">
                <a:tc>
                  <a:txBody>
                    <a:bodyPr/>
                    <a:lstStyle/>
                    <a:p>
                      <a:pPr marR="267335" eaLnBrk="0" hangingPunct="0">
                        <a:lnSpc>
                          <a:spcPct val="110000"/>
                        </a:lnSpc>
                        <a:spcAft>
                          <a:spcPts val="800"/>
                        </a:spcAft>
                        <a:tabLst>
                          <a:tab pos="617220" algn="l"/>
                        </a:tabLst>
                      </a:pPr>
                      <a:r>
                        <a:rPr lang="en-AU" sz="12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MQBS School Learning Goals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880847"/>
                  </a:ext>
                </a:extLst>
              </a:tr>
              <a:tr h="45223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</a:t>
                      </a: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communicate and collaborate </a:t>
                      </a:r>
                      <a:r>
                        <a:rPr lang="en-AU" sz="120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effectively.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084797"/>
                  </a:ext>
                </a:extLst>
              </a:tr>
              <a:tr h="106007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</a:t>
                      </a: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develop personal and professional agency.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be </a:t>
                      </a: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equipped for professional practice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be </a:t>
                      </a: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equipped for working life beyond university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033551"/>
                  </a:ext>
                </a:extLst>
              </a:tr>
              <a:tr h="56615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be proficient </a:t>
                      </a:r>
                      <a:r>
                        <a:rPr lang="en-AU" sz="14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in technical, digital, quantitative and information-related skills </a:t>
                      </a:r>
                      <a:r>
                        <a:rPr lang="en-AU" sz="14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relevant to their discipline.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68896"/>
                  </a:ext>
                </a:extLst>
              </a:tr>
              <a:tr h="35760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be able to </a:t>
                      </a: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apply critical thinking and analytical problem-solving skills.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008612"/>
                  </a:ext>
                </a:extLst>
              </a:tr>
              <a:tr h="63802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have </a:t>
                      </a: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business skills that incorporate an appreciation of global, ethical and environmental context and social responsibility</a:t>
                      </a:r>
                      <a:r>
                        <a:rPr lang="en-AU" sz="12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297496"/>
                  </a:ext>
                </a:extLst>
              </a:tr>
              <a:tr h="72973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have </a:t>
                      </a:r>
                      <a:r>
                        <a:rPr lang="en-AU" sz="14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knowledge of theory, models and concepts relevant to their disciplin</a:t>
                      </a:r>
                      <a:r>
                        <a:rPr lang="en-AU" sz="14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e and be proficient in their </a:t>
                      </a:r>
                      <a:r>
                        <a:rPr lang="en-AU" sz="14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synthesis and application</a:t>
                      </a:r>
                      <a:r>
                        <a:rPr lang="en-AU" sz="14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61142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344649C-48BD-CB9A-8899-3269B32F6D0B}"/>
              </a:ext>
            </a:extLst>
          </p:cNvPr>
          <p:cNvSpPr txBox="1"/>
          <p:nvPr/>
        </p:nvSpPr>
        <p:spPr>
          <a:xfrm>
            <a:off x="3154425" y="966853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Our  Focus at MQBS  and What we were already doing well </a:t>
            </a:r>
            <a:endParaRPr lang="en-AU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114131-ADD3-04C4-5FA5-362246119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8849"/>
              </p:ext>
            </p:extLst>
          </p:nvPr>
        </p:nvGraphicFramePr>
        <p:xfrm>
          <a:off x="6579908" y="1700759"/>
          <a:ext cx="2796858" cy="4061766"/>
        </p:xfrm>
        <a:graphic>
          <a:graphicData uri="http://schemas.openxmlformats.org/drawingml/2006/table">
            <a:tbl>
              <a:tblPr firstRow="1" firstCol="1" bandRow="1"/>
              <a:tblGrid>
                <a:gridCol w="2796858">
                  <a:extLst>
                    <a:ext uri="{9D8B030D-6E8A-4147-A177-3AD203B41FA5}">
                      <a16:colId xmlns:a16="http://schemas.microsoft.com/office/drawing/2014/main" val="1572321591"/>
                    </a:ext>
                  </a:extLst>
                </a:gridCol>
              </a:tblGrid>
              <a:tr h="421301">
                <a:tc>
                  <a:txBody>
                    <a:bodyPr/>
                    <a:lstStyle/>
                    <a:p>
                      <a:pPr marR="267335" eaLnBrk="0" hangingPunct="0">
                        <a:lnSpc>
                          <a:spcPct val="110000"/>
                        </a:lnSpc>
                        <a:spcAft>
                          <a:spcPts val="800"/>
                        </a:spcAft>
                        <a:tabLst>
                          <a:tab pos="617220" algn="l"/>
                        </a:tabLst>
                      </a:pPr>
                      <a:r>
                        <a:rPr lang="en-AU" sz="12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QILT SES: Skills Development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880847"/>
                  </a:ext>
                </a:extLst>
              </a:tr>
              <a:tr h="657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Knowledge of study areas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084797"/>
                  </a:ext>
                </a:extLst>
              </a:tr>
              <a:tr h="101341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Spoken communication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Written communication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033551"/>
                  </a:ext>
                </a:extLst>
              </a:tr>
              <a:tr h="329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Teamwork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568896"/>
                  </a:ext>
                </a:extLst>
              </a:tr>
              <a:tr h="35603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Complex Problem Solving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9008612"/>
                  </a:ext>
                </a:extLst>
              </a:tr>
              <a:tr h="591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Critical thinking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297496"/>
                  </a:ext>
                </a:extLst>
              </a:tr>
              <a:tr h="653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Work readiness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endParaRPr lang="en-AU" sz="1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6114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D659F9D-5DD4-6485-E9F3-22DB5205AE87}"/>
              </a:ext>
            </a:extLst>
          </p:cNvPr>
          <p:cNvSpPr txBox="1"/>
          <p:nvPr/>
        </p:nvSpPr>
        <p:spPr>
          <a:xfrm>
            <a:off x="9912626" y="2398643"/>
            <a:ext cx="18155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LEU Feedback (on the MQBS learning goals) and the QILT SES surveys were telling us we were doing some things well…</a:t>
            </a:r>
          </a:p>
          <a:p>
            <a:endParaRPr lang="en-US" b="1" dirty="0"/>
          </a:p>
          <a:p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14433748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F66B7B-3C8E-0CEE-BBAB-A481F3BF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D8845-B159-B865-6632-D187E2B3E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30</a:t>
            </a:fld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ED93B-5C5B-409D-F7BE-0F859F7132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461" y="2051184"/>
            <a:ext cx="6414052" cy="367375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6B5FFB-9BA9-F4E0-3A19-032D0CB08C5D}"/>
              </a:ext>
            </a:extLst>
          </p:cNvPr>
          <p:cNvSpPr txBox="1"/>
          <p:nvPr/>
        </p:nvSpPr>
        <p:spPr>
          <a:xfrm>
            <a:off x="285750" y="5724938"/>
            <a:ext cx="12197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comfort level and enjoyment increased as the quiz difficulty level was adjusted and fine-tuned over the semester</a:t>
            </a:r>
            <a:endParaRPr lang="en-A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B84738-E79B-7D3F-8CE1-D32C0CB3FF9D}"/>
              </a:ext>
            </a:extLst>
          </p:cNvPr>
          <p:cNvSpPr txBox="1"/>
          <p:nvPr/>
        </p:nvSpPr>
        <p:spPr>
          <a:xfrm>
            <a:off x="2591004" y="844062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Outcomes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35790102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F66B7B-3C8E-0CEE-BBAB-A481F3BF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D8845-B159-B865-6632-D187E2B3E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31</a:t>
            </a:fld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1347C0-5E22-D857-F388-4AE16EDB9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62" y="1579770"/>
            <a:ext cx="10601738" cy="2302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584E5F4-357F-9CE7-524B-2AE1B4BA16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658" y="3882016"/>
            <a:ext cx="5134341" cy="246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DB67681-BF8F-BE35-8DD5-599012CF05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792" y="3882016"/>
            <a:ext cx="5472608" cy="242730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97CC7F-6F51-597D-EB1D-4AD78D7A235E}"/>
              </a:ext>
            </a:extLst>
          </p:cNvPr>
          <p:cNvSpPr txBox="1"/>
          <p:nvPr/>
        </p:nvSpPr>
        <p:spPr>
          <a:xfrm>
            <a:off x="2436973" y="867262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Outcomes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879624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F66B7B-3C8E-0CEE-BBAB-A481F3BF9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9D8845-B159-B865-6632-D187E2B3E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32</a:t>
            </a:fld>
            <a:endParaRPr lang="en-A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140E96-315D-9356-EDEE-9FC07019F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4" y="1736036"/>
            <a:ext cx="9183757" cy="2650434"/>
          </a:xfrm>
          <a:prstGeom prst="rect">
            <a:avLst/>
          </a:prstGeom>
          <a:noFill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92BE25-F8BE-F9C6-FDE8-A503D08A24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3" y="4386470"/>
            <a:ext cx="9183757" cy="202758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CC7A3C-79E5-B295-A8AD-C0AF6DEE3DF3}"/>
              </a:ext>
            </a:extLst>
          </p:cNvPr>
          <p:cNvSpPr txBox="1"/>
          <p:nvPr/>
        </p:nvSpPr>
        <p:spPr>
          <a:xfrm>
            <a:off x="2489982" y="880096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Outcomes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2682483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8D2CEE-3A39-8B68-7F91-4AC2FC34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DDBCC-0B5A-FC99-FD3A-E8E9BB2F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33</a:t>
            </a:fld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5A29FD-187B-3D05-97D6-6391A9F6A61F}"/>
              </a:ext>
            </a:extLst>
          </p:cNvPr>
          <p:cNvSpPr txBox="1"/>
          <p:nvPr/>
        </p:nvSpPr>
        <p:spPr>
          <a:xfrm>
            <a:off x="542925" y="3190279"/>
            <a:ext cx="10563225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US" b="1" dirty="0">
                <a:latin typeface="Calibri" panose="020F0502020204030204" pitchFamily="34" charset="0"/>
                <a:ea typeface="Georgia" panose="02040502050405020303" pitchFamily="18" charset="0"/>
              </a:rPr>
              <a:t>The b</a:t>
            </a:r>
            <a:r>
              <a:rPr lang="en-US" sz="1800" b="1" dirty="0"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enefit to the community of accounting students and ability to make them more acceptable among their business peers is acknowledged.  </a:t>
            </a:r>
            <a:endParaRPr lang="en-A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fontAlgn="base">
              <a:buFont typeface="+mj-lt"/>
              <a:buAutoNum type="arabicPeriod"/>
            </a:pPr>
            <a:endParaRPr lang="en-AU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/>
            <a:endParaRPr lang="en-AU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DA6B4-2D46-6B57-F293-F3DE6C5BB73E}"/>
              </a:ext>
            </a:extLst>
          </p:cNvPr>
          <p:cNvSpPr txBox="1"/>
          <p:nvPr/>
        </p:nvSpPr>
        <p:spPr>
          <a:xfrm>
            <a:off x="2489982" y="844062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Conclusions &amp; Next steps 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1ABF1-AC34-50F3-241D-C5880AA8B776}"/>
              </a:ext>
            </a:extLst>
          </p:cNvPr>
          <p:cNvSpPr txBox="1"/>
          <p:nvPr/>
        </p:nvSpPr>
        <p:spPr>
          <a:xfrm>
            <a:off x="742951" y="1900099"/>
            <a:ext cx="10029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kern="1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</a:rPr>
              <a:t>Over longer term, Business Trivia games have the potential for cost-effective &amp; excellent outcomes</a:t>
            </a:r>
          </a:p>
          <a:p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E3AD64-5EF3-25D5-C347-365FFC2F675C}"/>
              </a:ext>
            </a:extLst>
          </p:cNvPr>
          <p:cNvSpPr txBox="1"/>
          <p:nvPr/>
        </p:nvSpPr>
        <p:spPr>
          <a:xfrm>
            <a:off x="609600" y="2266950"/>
            <a:ext cx="109452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US" sz="1800" b="1" dirty="0"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Potential for using business trivia games as a productive learning interruption to revitalize classroom            engagement and raise business acumen is immense. </a:t>
            </a:r>
          </a:p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07DC3A-8D64-8DAA-CEBB-30ADB06F2182}"/>
              </a:ext>
            </a:extLst>
          </p:cNvPr>
          <p:cNvSpPr txBox="1"/>
          <p:nvPr/>
        </p:nvSpPr>
        <p:spPr>
          <a:xfrm>
            <a:off x="609600" y="3874075"/>
            <a:ext cx="10144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en-A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project establishes the business case, as well as identifies the key success factors, in the use of Business Trivia games to raise business acumen and improve student engagement.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77F3CD-4FF2-8B4F-149D-09987B61727D}"/>
              </a:ext>
            </a:extLst>
          </p:cNvPr>
          <p:cNvSpPr txBox="1"/>
          <p:nvPr/>
        </p:nvSpPr>
        <p:spPr>
          <a:xfrm>
            <a:off x="542925" y="4676775"/>
            <a:ext cx="107231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Potential to expand extensively to the other units in the Master of Accounting, Master of Professional Accounting, and the Accounting and Auditing Specialisation of Master of Commerce, with </a:t>
            </a:r>
            <a:r>
              <a:rPr lang="en-US" sz="1800" b="1" dirty="0"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the potential to even extend to the undergraduate accounting courses also,  with minor changes in the content/difficulty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694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  <p:bldP spid="7" grpId="0"/>
      <p:bldP spid="10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8D2CEE-3A39-8B68-7F91-4AC2FC34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DDBCC-0B5A-FC99-FD3A-E8E9BB2F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34</a:t>
            </a:fld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01CCE9-8929-EBBB-FE7E-E246F278B0C7}"/>
              </a:ext>
            </a:extLst>
          </p:cNvPr>
          <p:cNvSpPr txBox="1"/>
          <p:nvPr/>
        </p:nvSpPr>
        <p:spPr>
          <a:xfrm>
            <a:off x="901147" y="1447003"/>
            <a:ext cx="10760766" cy="497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>
              <a:lnSpc>
                <a:spcPct val="115000"/>
              </a:lnSpc>
            </a:pPr>
            <a:r>
              <a:rPr lang="en-US" sz="1200" b="1" dirty="0"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Nouchi R, Taki Y, Takeuchi H, Hashizume H, Nozawa T, Kambara T, et al. (2013) Brain Training Game Boosts Executive Functions, Working Memory and Processing Speed in the Young Adults: A Randomized Controlled Trial. PLoS ONE 8(2): e55518. </a:t>
            </a:r>
            <a:r>
              <a:rPr lang="en-AU" sz="1400" u="sng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https://journals.plos.org/plosone/article?id=10.1371/journal.pone.0055518</a:t>
            </a:r>
            <a:endParaRPr lang="en-A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400" u="sng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https://www.roberthalf.com/us/en/insights/career-development/the-accounting-job-skills-you-need-to-succeed</a:t>
            </a:r>
            <a:endParaRPr lang="en-A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400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Silva, R., Rodrigues, R. and Leal, C., 2021. Games based learning in accounting education–which dimensions are the most relevant?. </a:t>
            </a:r>
            <a:r>
              <a:rPr lang="en-AU" sz="1400" i="1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Accounting Education</a:t>
            </a:r>
            <a:r>
              <a:rPr lang="en-AU" sz="1400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AU" sz="1400" i="1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30</a:t>
            </a:r>
            <a:r>
              <a:rPr lang="en-AU" sz="1400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(2), pp.159-187.</a:t>
            </a:r>
            <a:endParaRPr lang="en-A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400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Jackson, D. and Meek, S., 2021.  Embedding work-integrated learning into accounting education: The state of play and pathways to future implementation.  </a:t>
            </a:r>
            <a:r>
              <a:rPr lang="en-AU" sz="1400" i="1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Accounting Education</a:t>
            </a:r>
            <a:r>
              <a:rPr lang="en-AU" sz="1400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AU" sz="1400" i="1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30</a:t>
            </a:r>
            <a:r>
              <a:rPr lang="en-AU" sz="1400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(1), pp.63-85.</a:t>
            </a:r>
            <a:endParaRPr lang="en-A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Lincoln Then James &amp; Riza Casidy (2018) Authentic assessment in business education: its effects on student satisfaction and promoting behaviour, Studies in Higher Education, 43:3, 401-415. </a:t>
            </a:r>
            <a:endParaRPr lang="en-A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AU" sz="1400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Jewell, P., Reading, J., Clarke, M. and Kippist, L., 2020. Information skills for business acumen and employability: A competitive advantage for graduates in Western Sydney. </a:t>
            </a:r>
            <a:r>
              <a:rPr lang="en-AU" sz="1400" i="1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Journal of Education for Business</a:t>
            </a:r>
            <a:r>
              <a:rPr lang="en-AU" sz="1400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, </a:t>
            </a:r>
            <a:r>
              <a:rPr lang="en-AU" sz="1400" i="1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95</a:t>
            </a:r>
            <a:r>
              <a:rPr lang="en-AU" sz="1400" kern="100" dirty="0"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(2), pp.88-105.</a:t>
            </a:r>
            <a:endParaRPr lang="en-AU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u="sng" kern="100" dirty="0">
                <a:solidFill>
                  <a:srgbClr val="A6192E"/>
                </a:solidFill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https://www.escape-london.co.uk/news/2018/6/28/</a:t>
            </a:r>
            <a:r>
              <a:rPr lang="en-US" sz="1400" u="sng" kern="100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the-benefits-of-brain-teasers-puzzles</a:t>
            </a:r>
            <a:endParaRPr lang="en-AU" sz="1400" u="sng" kern="100" dirty="0">
              <a:latin typeface="Calibri" panose="020F0502020204030204" pitchFamily="34" charset="0"/>
              <a:ea typeface="Georgia" panose="02040502050405020303" pitchFamily="18" charset="0"/>
              <a:cs typeface="Times New Roman" panose="02020603050405020304" pitchFamily="18" charset="0"/>
            </a:endParaRPr>
          </a:p>
          <a:p>
            <a:pPr marL="571500" indent="-342900" algn="just">
              <a:lnSpc>
                <a:spcPct val="115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400" dirty="0">
                <a:effectLst/>
                <a:latin typeface="Calibri" panose="020F0502020204030204" pitchFamily="34" charset="0"/>
                <a:ea typeface="Georgia" panose="02040502050405020303" pitchFamily="18" charset="0"/>
              </a:rPr>
              <a:t>Plump, C. M., &amp; LaRosa, J. (2017). Using Kahoot! in the Classroom to Create Engagement and Active Learning: A Game-Based Technology Solution for eLearning Novices.  Management Teaching Review, 2(2), 151–158 </a:t>
            </a:r>
            <a:r>
              <a:rPr lang="en-US" sz="1400" u="sng" dirty="0">
                <a:effectLst/>
                <a:latin typeface="Calibri" panose="020F0502020204030204" pitchFamily="34" charset="0"/>
                <a:ea typeface="Georgia" panose="02040502050405020303" pitchFamily="18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https://journals.sagepub.com/doi/10.1177/2379298116689783</a:t>
            </a:r>
            <a:endParaRPr lang="en-AU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2AF431-DF09-BF98-5801-233E2D63D378}"/>
              </a:ext>
            </a:extLst>
          </p:cNvPr>
          <p:cNvSpPr txBox="1"/>
          <p:nvPr/>
        </p:nvSpPr>
        <p:spPr>
          <a:xfrm>
            <a:off x="2489982" y="844062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References</a:t>
            </a:r>
            <a:endParaRPr kumimoji="0" lang="en-A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32562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FC76C0-4127-1BBB-E28E-7831FDFB8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DF5997-0F0A-52E7-0DBB-82EE94193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35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EBBAB-AC47-AA16-C447-6D5F89981ED9}"/>
              </a:ext>
            </a:extLst>
          </p:cNvPr>
          <p:cNvSpPr txBox="1"/>
          <p:nvPr/>
        </p:nvSpPr>
        <p:spPr>
          <a:xfrm>
            <a:off x="4147930" y="3540677"/>
            <a:ext cx="3896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b="1" dirty="0"/>
              <a:t>THANK YOU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619567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BA8BEC-0AC3-EB6D-A26A-731374C9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840EE7-FAFF-E8E9-018E-0EB622683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4</a:t>
            </a:fld>
            <a:endParaRPr lang="en-AU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D18D6A-38BE-780A-7444-264589A7B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906136"/>
              </p:ext>
            </p:extLst>
          </p:nvPr>
        </p:nvGraphicFramePr>
        <p:xfrm>
          <a:off x="1152939" y="1700759"/>
          <a:ext cx="5049078" cy="4676134"/>
        </p:xfrm>
        <a:graphic>
          <a:graphicData uri="http://schemas.openxmlformats.org/drawingml/2006/table">
            <a:tbl>
              <a:tblPr firstRow="1" firstCol="1" bandRow="1"/>
              <a:tblGrid>
                <a:gridCol w="5049078">
                  <a:extLst>
                    <a:ext uri="{9D8B030D-6E8A-4147-A177-3AD203B41FA5}">
                      <a16:colId xmlns:a16="http://schemas.microsoft.com/office/drawing/2014/main" val="810126533"/>
                    </a:ext>
                  </a:extLst>
                </a:gridCol>
              </a:tblGrid>
              <a:tr h="285553">
                <a:tc>
                  <a:txBody>
                    <a:bodyPr/>
                    <a:lstStyle/>
                    <a:p>
                      <a:pPr marR="267335" eaLnBrk="0" hangingPunct="0">
                        <a:lnSpc>
                          <a:spcPct val="110000"/>
                        </a:lnSpc>
                        <a:spcAft>
                          <a:spcPts val="800"/>
                        </a:spcAft>
                        <a:tabLst>
                          <a:tab pos="617220" algn="l"/>
                        </a:tabLst>
                      </a:pPr>
                      <a:r>
                        <a:rPr lang="en-AU" sz="12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MQBS School Learning Goals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880847"/>
                  </a:ext>
                </a:extLst>
              </a:tr>
              <a:tr h="45223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</a:t>
                      </a: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communicate and collaborate </a:t>
                      </a:r>
                      <a:r>
                        <a:rPr lang="en-AU" sz="120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effectively.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084797"/>
                  </a:ext>
                </a:extLst>
              </a:tr>
              <a:tr h="1060077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</a:t>
                      </a: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develop personal and professional agency.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be </a:t>
                      </a: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equipped for professional practice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be </a:t>
                      </a:r>
                      <a:r>
                        <a:rPr lang="en-AU" sz="12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equipped for working life beyond university</a:t>
                      </a:r>
                      <a:r>
                        <a:rPr lang="en-AU" sz="1200" b="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033551"/>
                  </a:ext>
                </a:extLst>
              </a:tr>
              <a:tr h="566153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be proficient </a:t>
                      </a:r>
                      <a:r>
                        <a:rPr lang="en-AU" sz="14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in technical, digital, quantitative and information-related skills </a:t>
                      </a:r>
                      <a:r>
                        <a:rPr lang="en-AU" sz="14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relevant to their discipline.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568896"/>
                  </a:ext>
                </a:extLst>
              </a:tr>
              <a:tr h="357608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be able to </a:t>
                      </a: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apply critical thinking and analytical problem-solving skills.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008612"/>
                  </a:ext>
                </a:extLst>
              </a:tr>
              <a:tr h="638029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have </a:t>
                      </a: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business skills that incorporate an appreciation of global, ethical and environmental context and social responsibility</a:t>
                      </a:r>
                      <a:r>
                        <a:rPr lang="en-AU" sz="12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97496"/>
                  </a:ext>
                </a:extLst>
              </a:tr>
              <a:tr h="729732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4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Students will have </a:t>
                      </a:r>
                      <a:r>
                        <a:rPr lang="en-AU" sz="14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knowledge of theory, models and concepts relevant to their disciplin</a:t>
                      </a:r>
                      <a:r>
                        <a:rPr lang="en-AU" sz="14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e and be proficient in their </a:t>
                      </a:r>
                      <a:r>
                        <a:rPr lang="en-AU" sz="14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synthesis and application</a:t>
                      </a:r>
                      <a:r>
                        <a:rPr lang="en-AU" sz="14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611423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344649C-48BD-CB9A-8899-3269B32F6D0B}"/>
              </a:ext>
            </a:extLst>
          </p:cNvPr>
          <p:cNvSpPr txBox="1"/>
          <p:nvPr/>
        </p:nvSpPr>
        <p:spPr>
          <a:xfrm>
            <a:off x="3154425" y="966853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Our  Focus at MQBS and What we needed to do more of </a:t>
            </a:r>
            <a:endParaRPr lang="en-AU" b="1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114131-ADD3-04C4-5FA5-3622461196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064763"/>
              </p:ext>
            </p:extLst>
          </p:nvPr>
        </p:nvGraphicFramePr>
        <p:xfrm>
          <a:off x="6579908" y="1700759"/>
          <a:ext cx="2796858" cy="4061766"/>
        </p:xfrm>
        <a:graphic>
          <a:graphicData uri="http://schemas.openxmlformats.org/drawingml/2006/table">
            <a:tbl>
              <a:tblPr firstRow="1" firstCol="1" bandRow="1"/>
              <a:tblGrid>
                <a:gridCol w="2796858">
                  <a:extLst>
                    <a:ext uri="{9D8B030D-6E8A-4147-A177-3AD203B41FA5}">
                      <a16:colId xmlns:a16="http://schemas.microsoft.com/office/drawing/2014/main" val="1572321591"/>
                    </a:ext>
                  </a:extLst>
                </a:gridCol>
              </a:tblGrid>
              <a:tr h="421301">
                <a:tc>
                  <a:txBody>
                    <a:bodyPr/>
                    <a:lstStyle/>
                    <a:p>
                      <a:pPr marR="267335" eaLnBrk="0" hangingPunct="0">
                        <a:lnSpc>
                          <a:spcPct val="110000"/>
                        </a:lnSpc>
                        <a:spcAft>
                          <a:spcPts val="800"/>
                        </a:spcAft>
                        <a:tabLst>
                          <a:tab pos="617220" algn="l"/>
                        </a:tabLst>
                      </a:pPr>
                      <a:r>
                        <a:rPr lang="en-AU" sz="12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QILT SES: Skills Development</a:t>
                      </a:r>
                      <a:endParaRPr lang="en-AU" sz="12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880847"/>
                  </a:ext>
                </a:extLst>
              </a:tr>
              <a:tr h="657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Knowledge of study areas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8084797"/>
                  </a:ext>
                </a:extLst>
              </a:tr>
              <a:tr h="1013410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Spoken communication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Written communication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33551"/>
                  </a:ext>
                </a:extLst>
              </a:tr>
              <a:tr h="3291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Teamwork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3568896"/>
                  </a:ext>
                </a:extLst>
              </a:tr>
              <a:tr h="356035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Complex Problem Solving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008612"/>
                  </a:ext>
                </a:extLst>
              </a:tr>
              <a:tr h="591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200" b="0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AU" sz="12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Critical thinking</a:t>
                      </a: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97496"/>
                  </a:ext>
                </a:extLst>
              </a:tr>
              <a:tr h="6534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b="1" dirty="0">
                          <a:effectLst/>
                          <a:latin typeface="Georgia" panose="02040502050405020303" pitchFamily="18" charset="0"/>
                          <a:ea typeface="Georgia" panose="02040502050405020303" pitchFamily="18" charset="0"/>
                          <a:cs typeface="Times New Roman" panose="02020603050405020304" pitchFamily="18" charset="0"/>
                        </a:rPr>
                        <a:t>Work readiness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800"/>
                        </a:spcAft>
                      </a:pPr>
                      <a:endParaRPr lang="en-AU" sz="1400" b="1" dirty="0">
                        <a:effectLst/>
                        <a:latin typeface="Georgia" panose="02040502050405020303" pitchFamily="18" charset="0"/>
                        <a:ea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53975" marB="71755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161142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6D659F9D-5DD4-6485-E9F3-22DB5205AE87}"/>
              </a:ext>
            </a:extLst>
          </p:cNvPr>
          <p:cNvSpPr txBox="1"/>
          <p:nvPr/>
        </p:nvSpPr>
        <p:spPr>
          <a:xfrm>
            <a:off x="9912626" y="2398643"/>
            <a:ext cx="18155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…but there were other things which needed more attention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78287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14D212D-D872-79E7-D54E-18657A73E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0A36DF-3C77-DB1E-A017-701F4F07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5</a:t>
            </a:fld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E91555-07D2-2FA1-82EC-858C435B92CE}"/>
              </a:ext>
            </a:extLst>
          </p:cNvPr>
          <p:cNvSpPr txBox="1"/>
          <p:nvPr/>
        </p:nvSpPr>
        <p:spPr>
          <a:xfrm>
            <a:off x="3427827" y="1574936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7 Skills for Accountants to Succeed on the Job </a:t>
            </a:r>
          </a:p>
          <a:p>
            <a:endParaRPr lang="en-US" b="1" dirty="0"/>
          </a:p>
          <a:p>
            <a:r>
              <a:rPr lang="en-US" b="1" dirty="0"/>
              <a:t>Robert Half ( Accounting executive search firm) report</a:t>
            </a:r>
            <a:endParaRPr lang="en-AU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7FA03B-7CE0-19AD-82FD-A9E261CF4502}"/>
              </a:ext>
            </a:extLst>
          </p:cNvPr>
          <p:cNvSpPr txBox="1"/>
          <p:nvPr/>
        </p:nvSpPr>
        <p:spPr>
          <a:xfrm>
            <a:off x="2307779" y="5317521"/>
            <a:ext cx="8173329" cy="24622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AU" sz="1000" b="1" dirty="0"/>
              <a:t>https://www.roberthalf.com/blog/salaries-and-skills/the-accounting-job-skills-you-need-to-succeed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BAAAFE-613A-D470-80B8-9BC54C14FC0F}"/>
              </a:ext>
            </a:extLst>
          </p:cNvPr>
          <p:cNvSpPr txBox="1"/>
          <p:nvPr/>
        </p:nvSpPr>
        <p:spPr>
          <a:xfrm>
            <a:off x="2307779" y="2525474"/>
            <a:ext cx="8173329" cy="277133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Specialized experience (numeracy, accounting skills)</a:t>
            </a:r>
            <a:endParaRPr lang="en-AU" kern="1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b="1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 business knowledge</a:t>
            </a:r>
            <a:r>
              <a:rPr lang="en-AU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kern="1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Up-to-date technology expertise.</a:t>
            </a:r>
            <a:endParaRPr lang="en-AU" kern="1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Communication skills.( listening, speaking, writing)</a:t>
            </a:r>
            <a:endParaRPr lang="en-AU" kern="1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Adaptability and flexibility. </a:t>
            </a:r>
            <a:endParaRPr lang="en-AU" kern="1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Leadership abilities. (</a:t>
            </a:r>
            <a:r>
              <a:rPr lang="en-AU" b="1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critical thinking</a:t>
            </a:r>
            <a:r>
              <a:rPr lang="en-AU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analytical ability, team work, decision making)</a:t>
            </a:r>
            <a:endParaRPr lang="en-AU" kern="1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300"/>
              </a:spcAft>
              <a:buSzPts val="1000"/>
              <a:buFont typeface="Wingdings" panose="05000000000000000000" pitchFamily="2" charset="2"/>
              <a:buChar char="q"/>
              <a:tabLst>
                <a:tab pos="457200" algn="l"/>
              </a:tabLst>
            </a:pPr>
            <a:r>
              <a:rPr lang="en-AU" b="1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Customer service orientation</a:t>
            </a:r>
            <a:r>
              <a:rPr lang="en-AU" kern="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AU" kern="1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F430CD-8F2C-B24B-4C0F-29E917D2E3A3}"/>
              </a:ext>
            </a:extLst>
          </p:cNvPr>
          <p:cNvSpPr txBox="1"/>
          <p:nvPr/>
        </p:nvSpPr>
        <p:spPr>
          <a:xfrm>
            <a:off x="2489416" y="990558"/>
            <a:ext cx="748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Professional demands: Professional Recruiters &amp; CPA Australia</a:t>
            </a:r>
            <a:endParaRPr lang="en-A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3C403A-5072-86FE-0055-3F9EB61235AA}"/>
              </a:ext>
            </a:extLst>
          </p:cNvPr>
          <p:cNvSpPr txBox="1"/>
          <p:nvPr/>
        </p:nvSpPr>
        <p:spPr>
          <a:xfrm>
            <a:off x="2095555" y="5879228"/>
            <a:ext cx="8000889" cy="369332"/>
          </a:xfrm>
          <a:prstGeom prst="rect">
            <a:avLst/>
          </a:prstGeom>
          <a:solidFill>
            <a:srgbClr val="00FF99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CPA Australia </a:t>
            </a:r>
            <a:r>
              <a:rPr lang="en-US" b="1" dirty="0">
                <a:solidFill>
                  <a:srgbClr val="FF0000"/>
                </a:solidFill>
              </a:rPr>
              <a:t>calls it “ </a:t>
            </a:r>
            <a:r>
              <a:rPr lang="en-US" b="1" dirty="0">
                <a:solidFill>
                  <a:srgbClr val="7030A0"/>
                </a:solidFill>
              </a:rPr>
              <a:t>Business Acumen</a:t>
            </a:r>
            <a:r>
              <a:rPr lang="en-US" b="1" dirty="0">
                <a:solidFill>
                  <a:srgbClr val="FF0000"/>
                </a:solidFill>
              </a:rPr>
              <a:t>” and says its in </a:t>
            </a:r>
            <a:r>
              <a:rPr lang="en-US" b="1" dirty="0">
                <a:solidFill>
                  <a:srgbClr val="7030A0"/>
                </a:solidFill>
              </a:rPr>
              <a:t>short supply</a:t>
            </a:r>
            <a:r>
              <a:rPr lang="en-US" b="1" dirty="0">
                <a:solidFill>
                  <a:srgbClr val="FF0000"/>
                </a:solidFill>
              </a:rPr>
              <a:t>!</a:t>
            </a:r>
            <a:endParaRPr lang="en-A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62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8D2CEE-3A39-8B68-7F91-4AC2FC34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DDBCC-0B5A-FC99-FD3A-E8E9BB2F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6</a:t>
            </a:fld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B2DB06-9CBE-9DBF-F90E-2FACC87C8B22}"/>
              </a:ext>
            </a:extLst>
          </p:cNvPr>
          <p:cNvSpPr txBox="1"/>
          <p:nvPr/>
        </p:nvSpPr>
        <p:spPr>
          <a:xfrm>
            <a:off x="1204198" y="2062704"/>
            <a:ext cx="10378202" cy="1768946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A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Chartered Professional Accountants (CPA) of Australia</a:t>
            </a: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defines </a:t>
            </a:r>
            <a:r>
              <a:rPr lang="en-AU" sz="18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Business acumen </a:t>
            </a:r>
            <a:r>
              <a:rPr lang="en-AU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 covering</a:t>
            </a: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local and global organisational environment within which a business operates and also covers the features relating to business strategy and management</a:t>
            </a:r>
            <a:r>
              <a:rPr lang="en-AU" sz="18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800" kern="1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basic principles of governance, risk management and internal controls adds a depth of understanding of business practices.</a:t>
            </a:r>
            <a:endParaRPr lang="en-AU" sz="1800" kern="1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39A9B-A545-474C-1641-3EFC67645525}"/>
              </a:ext>
            </a:extLst>
          </p:cNvPr>
          <p:cNvSpPr txBox="1"/>
          <p:nvPr/>
        </p:nvSpPr>
        <p:spPr>
          <a:xfrm>
            <a:off x="3147661" y="1693372"/>
            <a:ext cx="6414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does CPA Australia define Business Acumen? </a:t>
            </a:r>
            <a:endParaRPr lang="en-A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E38B6-ADFE-B12F-F17F-07D6BBE79BC5}"/>
              </a:ext>
            </a:extLst>
          </p:cNvPr>
          <p:cNvSpPr txBox="1"/>
          <p:nvPr/>
        </p:nvSpPr>
        <p:spPr>
          <a:xfrm>
            <a:off x="2929611" y="895647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What is Business Acumen?</a:t>
            </a:r>
            <a:endParaRPr lang="en-A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244246-41B6-2CD0-2429-743486B2DC24}"/>
              </a:ext>
            </a:extLst>
          </p:cNvPr>
          <p:cNvSpPr txBox="1"/>
          <p:nvPr/>
        </p:nvSpPr>
        <p:spPr>
          <a:xfrm>
            <a:off x="1333500" y="4429125"/>
            <a:ext cx="10248900" cy="102925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A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AU" sz="1800" b="1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 acumen is also ‘someone's ability to understand and handle business situations. </a:t>
            </a:r>
            <a:r>
              <a:rPr lang="en-AU" sz="1800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is the collection of both general and organization-specific knowledge about how things get done and why</a:t>
            </a:r>
            <a:r>
              <a:rPr lang="en-AU" sz="1800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AU" sz="1800" b="1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It is a key characteristic of leadership</a:t>
            </a:r>
            <a:r>
              <a:rPr lang="en-AU" sz="1800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and shows up in the questions someone asks and the decisions they make</a:t>
            </a:r>
            <a:r>
              <a:rPr lang="en-AU" sz="1800" b="1" u="sng" kern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AU" sz="1800" b="1" u="sng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F20A55-3FC7-FDBB-3155-931F57B42E4E}"/>
              </a:ext>
            </a:extLst>
          </p:cNvPr>
          <p:cNvSpPr txBox="1"/>
          <p:nvPr/>
        </p:nvSpPr>
        <p:spPr>
          <a:xfrm>
            <a:off x="8686800" y="5716132"/>
            <a:ext cx="472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www.betterup.com/blog/business-accumen</a:t>
            </a:r>
            <a:endParaRPr lang="en-AU" sz="1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D9D355-88D7-2F3C-A767-EDFB5CD5D031}"/>
              </a:ext>
            </a:extLst>
          </p:cNvPr>
          <p:cNvSpPr txBox="1"/>
          <p:nvPr/>
        </p:nvSpPr>
        <p:spPr>
          <a:xfrm>
            <a:off x="8686800" y="3947187"/>
            <a:ext cx="2579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CPA Australia accreditation guidelines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380334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8D2CEE-3A39-8B68-7F91-4AC2FC347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DDDBCC-0B5A-FC99-FD3A-E8E9BB2FE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7</a:t>
            </a:fld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339A9B-A545-474C-1641-3EFC67645525}"/>
              </a:ext>
            </a:extLst>
          </p:cNvPr>
          <p:cNvSpPr txBox="1"/>
          <p:nvPr/>
        </p:nvSpPr>
        <p:spPr>
          <a:xfrm>
            <a:off x="2929611" y="3270381"/>
            <a:ext cx="6414867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CPA Australia includes Business Acumen in Professional Accreditation Guidelines ! </a:t>
            </a:r>
            <a:endParaRPr lang="en-AU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FE38B6-ADFE-B12F-F17F-07D6BBE79BC5}"/>
              </a:ext>
            </a:extLst>
          </p:cNvPr>
          <p:cNvSpPr txBox="1"/>
          <p:nvPr/>
        </p:nvSpPr>
        <p:spPr>
          <a:xfrm>
            <a:off x="2929611" y="895647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Professional accreditation requirement</a:t>
            </a:r>
            <a:endParaRPr lang="en-AU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29B8E4-3E26-F5CE-03D4-B2635EACD443}"/>
              </a:ext>
            </a:extLst>
          </p:cNvPr>
          <p:cNvSpPr txBox="1"/>
          <p:nvPr/>
        </p:nvSpPr>
        <p:spPr>
          <a:xfrm>
            <a:off x="4010025" y="4802279"/>
            <a:ext cx="4505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CPA Australia accreditation guidelines</a:t>
            </a:r>
            <a:endParaRPr lang="en-AU" sz="1000" dirty="0"/>
          </a:p>
        </p:txBody>
      </p:sp>
    </p:spTree>
    <p:extLst>
      <p:ext uri="{BB962C8B-B14F-4D97-AF65-F5344CB8AC3E}">
        <p14:creationId xmlns:p14="http://schemas.microsoft.com/office/powerpoint/2010/main" val="3025824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5C1A631-A4F6-F299-A377-38627A688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2B8FC1-B9A2-5642-CD2B-23A9077C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8</a:t>
            </a:fld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747D4-CEA6-5CD4-F7BC-45E86FB072EE}"/>
              </a:ext>
            </a:extLst>
          </p:cNvPr>
          <p:cNvSpPr txBox="1"/>
          <p:nvPr/>
        </p:nvSpPr>
        <p:spPr>
          <a:xfrm>
            <a:off x="773722" y="2318455"/>
            <a:ext cx="9129932" cy="646331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dirty="0"/>
              <a:t>We have been doing many things to help our students with the </a:t>
            </a:r>
            <a:r>
              <a:rPr lang="en-US" b="1" u="sng" dirty="0"/>
              <a:t>Content</a:t>
            </a:r>
            <a:r>
              <a:rPr lang="en-US" dirty="0"/>
              <a:t> of what they learn i.e., subject knowledge, skills </a:t>
            </a:r>
            <a:endParaRPr lang="en-A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278240-49B8-C71A-931D-46FF13DF64A4}"/>
              </a:ext>
            </a:extLst>
          </p:cNvPr>
          <p:cNvSpPr txBox="1"/>
          <p:nvPr/>
        </p:nvSpPr>
        <p:spPr>
          <a:xfrm>
            <a:off x="3345353" y="4944990"/>
            <a:ext cx="8623495" cy="646331"/>
          </a:xfrm>
          <a:prstGeom prst="rect">
            <a:avLst/>
          </a:prstGeom>
          <a:solidFill>
            <a:srgbClr val="00B050"/>
          </a:solidFill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The focus, next, is to help students  appreciate the </a:t>
            </a:r>
            <a:r>
              <a:rPr lang="en-US" b="1" u="sng" dirty="0"/>
              <a:t>Context </a:t>
            </a:r>
            <a:r>
              <a:rPr lang="en-US" b="1" dirty="0"/>
              <a:t>of where they will  have to use this! i.e., Work-life in Industry, Services and Government</a:t>
            </a:r>
            <a:endParaRPr lang="en-AU" b="1" dirty="0"/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5AAC3A1-3C4D-8D38-618B-A80BB3F02D52}"/>
              </a:ext>
            </a:extLst>
          </p:cNvPr>
          <p:cNvSpPr/>
          <p:nvPr/>
        </p:nvSpPr>
        <p:spPr>
          <a:xfrm rot="18861162">
            <a:off x="5540891" y="2977180"/>
            <a:ext cx="618978" cy="200949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AEF3D-E124-12F4-5042-E5D597A02DB1}"/>
              </a:ext>
            </a:extLst>
          </p:cNvPr>
          <p:cNvSpPr txBox="1"/>
          <p:nvPr/>
        </p:nvSpPr>
        <p:spPr>
          <a:xfrm>
            <a:off x="773721" y="1832787"/>
            <a:ext cx="564033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MOVE FROM MOSTLY CONTENT-FOCUS</a:t>
            </a:r>
            <a:endParaRPr lang="en-AU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96864-A4A8-57C0-2FA9-2A00D98934CD}"/>
              </a:ext>
            </a:extLst>
          </p:cNvPr>
          <p:cNvSpPr txBox="1"/>
          <p:nvPr/>
        </p:nvSpPr>
        <p:spPr>
          <a:xfrm>
            <a:off x="6864626" y="4386161"/>
            <a:ext cx="47177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TO INCLUDE MORE BUSINESS CONTEXT</a:t>
            </a:r>
            <a:endParaRPr lang="en-AU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5E09EF-1163-8594-3261-111F2EBCB1BA}"/>
              </a:ext>
            </a:extLst>
          </p:cNvPr>
          <p:cNvSpPr txBox="1"/>
          <p:nvPr/>
        </p:nvSpPr>
        <p:spPr>
          <a:xfrm>
            <a:off x="3359696" y="931982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Challenge of creating Business-savvy accountants</a:t>
            </a:r>
            <a:endParaRPr lang="en-AU" b="1" dirty="0"/>
          </a:p>
        </p:txBody>
      </p:sp>
    </p:spTree>
    <p:extLst>
      <p:ext uri="{BB962C8B-B14F-4D97-AF65-F5344CB8AC3E}">
        <p14:creationId xmlns:p14="http://schemas.microsoft.com/office/powerpoint/2010/main" val="436576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793D637-01BF-182D-5591-17081850E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Department of Accounting and Corporate Governance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B9150-6A14-7F1C-840D-21274CB48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42BCC-44E8-4F98-A8FE-EAF16D8C1E6E}" type="slidenum">
              <a:rPr lang="en-AU" smtClean="0"/>
              <a:t>9</a:t>
            </a:fld>
            <a:endParaRPr lang="en-A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E04757-6AC6-5F5E-309D-BBF0BEBC43C8}"/>
              </a:ext>
            </a:extLst>
          </p:cNvPr>
          <p:cNvSpPr txBox="1"/>
          <p:nvPr/>
        </p:nvSpPr>
        <p:spPr>
          <a:xfrm>
            <a:off x="2834131" y="2465480"/>
            <a:ext cx="6864626" cy="286232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Raise Accounting Students appreciation of industry happenings and current business events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Help students understand the context in which their knowledge and skills will need to be applied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Increase Student engagement in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Make students better listeners and more attentive and focused</a:t>
            </a:r>
            <a:endParaRPr lang="en-AU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B44CE8-55DE-15D3-41E8-9799D6C1721E}"/>
              </a:ext>
            </a:extLst>
          </p:cNvPr>
          <p:cNvSpPr txBox="1"/>
          <p:nvPr/>
        </p:nvSpPr>
        <p:spPr>
          <a:xfrm>
            <a:off x="2847791" y="900869"/>
            <a:ext cx="6850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Challenge of creating Business-savvy accountants</a:t>
            </a:r>
            <a:endParaRPr lang="en-A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74EFCF-9503-553B-89F3-DAD4A9AB6294}"/>
              </a:ext>
            </a:extLst>
          </p:cNvPr>
          <p:cNvSpPr txBox="1"/>
          <p:nvPr/>
        </p:nvSpPr>
        <p:spPr>
          <a:xfrm>
            <a:off x="1298714" y="1882388"/>
            <a:ext cx="644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HOW CAN WE CREATE BUSINESS SAVVY STUDENTS 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66632782"/>
      </p:ext>
    </p:extLst>
  </p:cSld>
  <p:clrMapOvr>
    <a:masterClrMapping/>
  </p:clrMapOvr>
</p:sld>
</file>

<file path=ppt/theme/theme1.xml><?xml version="1.0" encoding="utf-8"?>
<a:theme xmlns:a="http://schemas.openxmlformats.org/drawingml/2006/main" name="MAC UNI BASIC_Round 1 Draft for feedback">
  <a:themeElements>
    <a:clrScheme name="MQU Colours">
      <a:dk1>
        <a:sysClr val="windowText" lastClr="000000"/>
      </a:dk1>
      <a:lt1>
        <a:sysClr val="window" lastClr="FFFFFF"/>
      </a:lt1>
      <a:dk2>
        <a:srgbClr val="D6D2C4"/>
      </a:dk2>
      <a:lt2>
        <a:srgbClr val="E6E4DC"/>
      </a:lt2>
      <a:accent1>
        <a:srgbClr val="A6192E"/>
      </a:accent1>
      <a:accent2>
        <a:srgbClr val="76232F"/>
      </a:accent2>
      <a:accent3>
        <a:srgbClr val="D6001C"/>
      </a:accent3>
      <a:accent4>
        <a:srgbClr val="C6007E"/>
      </a:accent4>
      <a:accent5>
        <a:srgbClr val="80225F"/>
      </a:accent5>
      <a:accent6>
        <a:srgbClr val="373A36"/>
      </a:accent6>
      <a:hlink>
        <a:srgbClr val="A6192E"/>
      </a:hlink>
      <a:folHlink>
        <a:srgbClr val="954F72"/>
      </a:folHlink>
    </a:clrScheme>
    <a:fontScheme name="MQ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BS Widescreen Template" id="{602AC0CD-8D9B-4F1D-9099-11623D54DA4A}" vid="{335B78E3-D0F7-4BE8-920F-8E5F29BA41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2c514c1-a717-4087-be06-d40d2070ad52}" enabled="0" method="" siteId="{82c514c1-a717-4087-be06-d40d2070ad52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3093</TotalTime>
  <Words>1965</Words>
  <Application>Microsoft Office PowerPoint</Application>
  <PresentationFormat>Widescreen</PresentationFormat>
  <Paragraphs>267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canada-type-gibson</vt:lpstr>
      <vt:lpstr>Georgia</vt:lpstr>
      <vt:lpstr>Inter</vt:lpstr>
      <vt:lpstr>Montserrat</vt:lpstr>
      <vt:lpstr>Times New Roman</vt:lpstr>
      <vt:lpstr>Wingdings</vt:lpstr>
      <vt:lpstr>MAC UNI BASIC_Round 1 Draft for feedback</vt:lpstr>
      <vt:lpstr>Course Success Grants 2023      Creating Business-Savvy &amp; Work-ready Accountants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Exams and Assessments</dc:title>
  <dc:creator>Krishna Kumar</dc:creator>
  <cp:lastModifiedBy>Mrs Nandini Krishna Kumar</cp:lastModifiedBy>
  <cp:revision>79</cp:revision>
  <cp:lastPrinted>2024-03-18T19:54:44Z</cp:lastPrinted>
  <dcterms:created xsi:type="dcterms:W3CDTF">2021-02-14T21:59:35Z</dcterms:created>
  <dcterms:modified xsi:type="dcterms:W3CDTF">2024-03-20T23:31:55Z</dcterms:modified>
</cp:coreProperties>
</file>